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4" r:id="rId1"/>
    <p:sldMasterId id="2147483773" r:id="rId2"/>
    <p:sldMasterId id="2147483787" r:id="rId3"/>
    <p:sldMasterId id="2147483804" r:id="rId4"/>
    <p:sldMasterId id="2147483809" r:id="rId5"/>
    <p:sldMasterId id="2147483833" r:id="rId6"/>
    <p:sldMasterId id="2147483857" r:id="rId7"/>
    <p:sldMasterId id="2147483861" r:id="rId8"/>
    <p:sldMasterId id="2147483863" r:id="rId9"/>
    <p:sldMasterId id="2147483864" r:id="rId10"/>
    <p:sldMasterId id="2147483914" r:id="rId11"/>
  </p:sldMasterIdLst>
  <p:notesMasterIdLst>
    <p:notesMasterId r:id="rId35"/>
  </p:notesMasterIdLst>
  <p:handoutMasterIdLst>
    <p:handoutMasterId r:id="rId36"/>
  </p:handoutMasterIdLst>
  <p:sldIdLst>
    <p:sldId id="389" r:id="rId12"/>
    <p:sldId id="349" r:id="rId13"/>
    <p:sldId id="372" r:id="rId14"/>
    <p:sldId id="388" r:id="rId15"/>
    <p:sldId id="390" r:id="rId16"/>
    <p:sldId id="391" r:id="rId17"/>
    <p:sldId id="392" r:id="rId18"/>
    <p:sldId id="412" r:id="rId19"/>
    <p:sldId id="379" r:id="rId20"/>
    <p:sldId id="394" r:id="rId21"/>
    <p:sldId id="395" r:id="rId22"/>
    <p:sldId id="409" r:id="rId23"/>
    <p:sldId id="397" r:id="rId24"/>
    <p:sldId id="385" r:id="rId25"/>
    <p:sldId id="398" r:id="rId26"/>
    <p:sldId id="407" r:id="rId27"/>
    <p:sldId id="408" r:id="rId28"/>
    <p:sldId id="406" r:id="rId29"/>
    <p:sldId id="402" r:id="rId30"/>
    <p:sldId id="386" r:id="rId31"/>
    <p:sldId id="410" r:id="rId32"/>
    <p:sldId id="404" r:id="rId33"/>
    <p:sldId id="405" r:id="rId3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Geen" initials="RG" lastIdx="18" clrIdx="0"/>
  <p:cmAuthor id="1" name="Tracey Feild" initials="T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76525"/>
    <a:srgbClr val="DA5521"/>
    <a:srgbClr val="D9763F"/>
    <a:srgbClr val="D66628"/>
    <a:srgbClr val="CA9614"/>
    <a:srgbClr val="E9AF1D"/>
    <a:srgbClr val="E7DCBA"/>
    <a:srgbClr val="FDEFCB"/>
    <a:srgbClr val="FCE9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83" autoAdjust="0"/>
    <p:restoredTop sz="87886" autoAdjust="0"/>
  </p:normalViewPr>
  <p:slideViewPr>
    <p:cSldViewPr snapToGrid="0" snapToObjects="1">
      <p:cViewPr>
        <p:scale>
          <a:sx n="100" d="100"/>
          <a:sy n="100" d="100"/>
        </p:scale>
        <p:origin x="-79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notesViewPr>
    <p:cSldViewPr snapToGrid="0" snapToObjects="1">
      <p:cViewPr>
        <p:scale>
          <a:sx n="90" d="100"/>
          <a:sy n="90" d="100"/>
        </p:scale>
        <p:origin x="-1764" y="6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138"/>
          </a:xfrm>
          <a:prstGeom prst="rect">
            <a:avLst/>
          </a:prstGeom>
        </p:spPr>
        <p:txBody>
          <a:bodyPr vert="horz" lIns="90992" tIns="45496" rIns="90992" bIns="45496" rtlCol="0"/>
          <a:lstStyle>
            <a:lvl1pPr algn="r">
              <a:defRPr sz="1200"/>
            </a:lvl1pPr>
          </a:lstStyle>
          <a:p>
            <a:r>
              <a:rPr lang="en-US" smtClean="0"/>
              <a:t>September 10, 2013</a:t>
            </a:r>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0992" tIns="45496" rIns="90992" bIns="45496" rtlCol="0" anchor="b"/>
          <a:lstStyle>
            <a:lvl1pPr algn="l">
              <a:defRPr sz="1200"/>
            </a:lvl1pPr>
          </a:lstStyle>
          <a:p>
            <a:r>
              <a:rPr lang="en-US" smtClean="0"/>
              <a:t>The Annie E Casey Foundation</a:t>
            </a:r>
            <a:endParaRPr lang="en-US"/>
          </a:p>
        </p:txBody>
      </p:sp>
      <p:sp>
        <p:nvSpPr>
          <p:cNvPr id="5" name="Slide Number Placeholder 4"/>
          <p:cNvSpPr>
            <a:spLocks noGrp="1"/>
          </p:cNvSpPr>
          <p:nvPr>
            <p:ph type="sldNum" sz="quarter" idx="3"/>
          </p:nvPr>
        </p:nvSpPr>
        <p:spPr>
          <a:xfrm>
            <a:off x="3884614" y="8829675"/>
            <a:ext cx="2971800" cy="465138"/>
          </a:xfrm>
          <a:prstGeom prst="rect">
            <a:avLst/>
          </a:prstGeom>
        </p:spPr>
        <p:txBody>
          <a:bodyPr vert="horz" lIns="90992" tIns="45496" rIns="90992" bIns="45496" rtlCol="0" anchor="b"/>
          <a:lstStyle>
            <a:lvl1pPr algn="r">
              <a:defRPr sz="1200"/>
            </a:lvl1pPr>
          </a:lstStyle>
          <a:p>
            <a:fld id="{123115B7-736A-47E0-ACC7-51029BA94D6C}" type="slidenum">
              <a:rPr lang="en-US" smtClean="0"/>
              <a:t>‹#›</a:t>
            </a:fld>
            <a:endParaRPr lang="en-US"/>
          </a:p>
        </p:txBody>
      </p:sp>
    </p:spTree>
    <p:extLst>
      <p:ext uri="{BB962C8B-B14F-4D97-AF65-F5344CB8AC3E}">
        <p14:creationId xmlns:p14="http://schemas.microsoft.com/office/powerpoint/2010/main" val="3550091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2972115" cy="464180"/>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idx="1"/>
          </p:nvPr>
        </p:nvSpPr>
        <p:spPr>
          <a:xfrm>
            <a:off x="3884324" y="0"/>
            <a:ext cx="2972115" cy="464180"/>
          </a:xfrm>
          <a:prstGeom prst="rect">
            <a:avLst/>
          </a:prstGeom>
        </p:spPr>
        <p:txBody>
          <a:bodyPr vert="horz" lIns="90992" tIns="45496" rIns="90992" bIns="45496" rtlCol="0"/>
          <a:lstStyle>
            <a:lvl1pPr algn="r">
              <a:defRPr sz="1200"/>
            </a:lvl1pPr>
          </a:lstStyle>
          <a:p>
            <a:r>
              <a:rPr lang="en-US" smtClean="0"/>
              <a:t>September 10, 2013</a:t>
            </a:r>
            <a:endParaRPr lang="en-US"/>
          </a:p>
        </p:txBody>
      </p:sp>
      <p:sp>
        <p:nvSpPr>
          <p:cNvPr id="4" name="Slide Image Placeholder 3"/>
          <p:cNvSpPr>
            <a:spLocks noGrp="1" noRot="1" noChangeAspect="1"/>
          </p:cNvSpPr>
          <p:nvPr>
            <p:ph type="sldImg" idx="2"/>
          </p:nvPr>
        </p:nvSpPr>
        <p:spPr>
          <a:xfrm>
            <a:off x="1106488" y="700088"/>
            <a:ext cx="4645025" cy="3484562"/>
          </a:xfrm>
          <a:prstGeom prst="rect">
            <a:avLst/>
          </a:prstGeom>
          <a:noFill/>
          <a:ln w="12700">
            <a:solidFill>
              <a:prstClr val="black"/>
            </a:solidFill>
          </a:ln>
        </p:spPr>
        <p:txBody>
          <a:bodyPr vert="horz" lIns="90992" tIns="45496" rIns="90992" bIns="45496" rtlCol="0" anchor="ctr"/>
          <a:lstStyle/>
          <a:p>
            <a:endParaRPr lang="en-US"/>
          </a:p>
        </p:txBody>
      </p:sp>
      <p:sp>
        <p:nvSpPr>
          <p:cNvPr id="5" name="Notes Placeholder 4"/>
          <p:cNvSpPr>
            <a:spLocks noGrp="1"/>
          </p:cNvSpPr>
          <p:nvPr>
            <p:ph type="body" sz="quarter" idx="3"/>
          </p:nvPr>
        </p:nvSpPr>
        <p:spPr>
          <a:xfrm>
            <a:off x="686115" y="4416119"/>
            <a:ext cx="5485772" cy="4182419"/>
          </a:xfrm>
          <a:prstGeom prst="rect">
            <a:avLst/>
          </a:prstGeom>
        </p:spPr>
        <p:txBody>
          <a:bodyPr vert="horz" lIns="90992" tIns="45496" rIns="90992" bIns="454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8" y="8830622"/>
            <a:ext cx="2972115" cy="464180"/>
          </a:xfrm>
          <a:prstGeom prst="rect">
            <a:avLst/>
          </a:prstGeom>
        </p:spPr>
        <p:txBody>
          <a:bodyPr vert="horz" lIns="90992" tIns="45496" rIns="90992" bIns="45496" rtlCol="0" anchor="b"/>
          <a:lstStyle>
            <a:lvl1pPr algn="l">
              <a:defRPr sz="1200"/>
            </a:lvl1pPr>
          </a:lstStyle>
          <a:p>
            <a:r>
              <a:rPr lang="en-US" smtClean="0"/>
              <a:t>The Annie E Casey Foundation</a:t>
            </a:r>
            <a:endParaRPr lang="en-US"/>
          </a:p>
        </p:txBody>
      </p:sp>
      <p:sp>
        <p:nvSpPr>
          <p:cNvPr id="7" name="Slide Number Placeholder 6"/>
          <p:cNvSpPr>
            <a:spLocks noGrp="1"/>
          </p:cNvSpPr>
          <p:nvPr>
            <p:ph type="sldNum" sz="quarter" idx="5"/>
          </p:nvPr>
        </p:nvSpPr>
        <p:spPr>
          <a:xfrm>
            <a:off x="3884324" y="8830622"/>
            <a:ext cx="2972115" cy="464180"/>
          </a:xfrm>
          <a:prstGeom prst="rect">
            <a:avLst/>
          </a:prstGeom>
        </p:spPr>
        <p:txBody>
          <a:bodyPr vert="horz" lIns="90992" tIns="45496" rIns="90992" bIns="45496" rtlCol="0" anchor="b"/>
          <a:lstStyle>
            <a:lvl1pPr algn="r">
              <a:defRPr sz="1200"/>
            </a:lvl1pPr>
          </a:lstStyle>
          <a:p>
            <a:fld id="{12B4E6A3-318F-3248-B2B5-9093920FC197}" type="slidenum">
              <a:rPr lang="en-US" smtClean="0"/>
              <a:t>‹#›</a:t>
            </a:fld>
            <a:endParaRPr lang="en-US"/>
          </a:p>
        </p:txBody>
      </p:sp>
    </p:spTree>
    <p:extLst>
      <p:ext uri="{BB962C8B-B14F-4D97-AF65-F5344CB8AC3E}">
        <p14:creationId xmlns:p14="http://schemas.microsoft.com/office/powerpoint/2010/main" val="2984664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7352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700088"/>
            <a:ext cx="5667375" cy="4251325"/>
          </a:xfrm>
        </p:spPr>
      </p:sp>
      <p:sp>
        <p:nvSpPr>
          <p:cNvPr id="4" name="Slide Number Placeholder 3"/>
          <p:cNvSpPr>
            <a:spLocks noGrp="1"/>
          </p:cNvSpPr>
          <p:nvPr>
            <p:ph type="sldNum" sz="quarter" idx="10"/>
          </p:nvPr>
        </p:nvSpPr>
        <p:spPr/>
        <p:txBody>
          <a:bodyPr/>
          <a:lstStyle/>
          <a:p>
            <a:fld id="{12B4E6A3-318F-3248-B2B5-9093920FC197}"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5285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10</a:t>
            </a:fld>
            <a:endParaRPr lang="en-US"/>
          </a:p>
        </p:txBody>
      </p:sp>
    </p:spTree>
    <p:extLst>
      <p:ext uri="{BB962C8B-B14F-4D97-AF65-F5344CB8AC3E}">
        <p14:creationId xmlns:p14="http://schemas.microsoft.com/office/powerpoint/2010/main" val="333502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67977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12</a:t>
            </a:fld>
            <a:endParaRPr lang="en-US"/>
          </a:p>
        </p:txBody>
      </p:sp>
    </p:spTree>
    <p:extLst>
      <p:ext uri="{BB962C8B-B14F-4D97-AF65-F5344CB8AC3E}">
        <p14:creationId xmlns:p14="http://schemas.microsoft.com/office/powerpoint/2010/main" val="3696867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6751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14</a:t>
            </a:fld>
            <a:endParaRPr lang="en-US"/>
          </a:p>
        </p:txBody>
      </p:sp>
    </p:spTree>
    <p:extLst>
      <p:ext uri="{BB962C8B-B14F-4D97-AF65-F5344CB8AC3E}">
        <p14:creationId xmlns:p14="http://schemas.microsoft.com/office/powerpoint/2010/main" val="171099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205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0205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17</a:t>
            </a:fld>
            <a:endParaRPr lang="en-US"/>
          </a:p>
        </p:txBody>
      </p:sp>
    </p:spTree>
    <p:extLst>
      <p:ext uri="{BB962C8B-B14F-4D97-AF65-F5344CB8AC3E}">
        <p14:creationId xmlns:p14="http://schemas.microsoft.com/office/powerpoint/2010/main" val="82759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123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12B4E6A3-318F-3248-B2B5-9093920FC197}" type="slidenum">
              <a:rPr lang="en-US" smtClean="0"/>
              <a:t>1</a:t>
            </a:fld>
            <a:endParaRPr lang="en-US"/>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87703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675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20</a:t>
            </a:fld>
            <a:endParaRPr lang="en-US"/>
          </a:p>
        </p:txBody>
      </p:sp>
    </p:spTree>
    <p:extLst>
      <p:ext uri="{BB962C8B-B14F-4D97-AF65-F5344CB8AC3E}">
        <p14:creationId xmlns:p14="http://schemas.microsoft.com/office/powerpoint/2010/main" val="223141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21</a:t>
            </a:fld>
            <a:endParaRPr lang="en-US"/>
          </a:p>
        </p:txBody>
      </p:sp>
    </p:spTree>
    <p:extLst>
      <p:ext uri="{BB962C8B-B14F-4D97-AF65-F5344CB8AC3E}">
        <p14:creationId xmlns:p14="http://schemas.microsoft.com/office/powerpoint/2010/main" val="409293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22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6957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34566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675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700088"/>
            <a:ext cx="6051550" cy="4540250"/>
          </a:xfrm>
        </p:spPr>
      </p:sp>
      <p:sp>
        <p:nvSpPr>
          <p:cNvPr id="4" name="Slide Number Placeholder 3"/>
          <p:cNvSpPr>
            <a:spLocks noGrp="1"/>
          </p:cNvSpPr>
          <p:nvPr>
            <p:ph type="sldNum" sz="quarter" idx="10"/>
          </p:nvPr>
        </p:nvSpPr>
        <p:spPr/>
        <p:txBody>
          <a:bodyPr/>
          <a:lstStyle/>
          <a:p>
            <a:fld id="{12B4E6A3-318F-3248-B2B5-9093920FC197}" type="slidenum">
              <a:rPr lang="en-US" smtClean="0"/>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5289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700088"/>
            <a:ext cx="6210300" cy="4657725"/>
          </a:xfrm>
        </p:spPr>
      </p:sp>
      <p:sp>
        <p:nvSpPr>
          <p:cNvPr id="4" name="Slide Number Placeholder 3"/>
          <p:cNvSpPr>
            <a:spLocks noGrp="1"/>
          </p:cNvSpPr>
          <p:nvPr>
            <p:ph type="sldNum" sz="quarter" idx="10"/>
          </p:nvPr>
        </p:nvSpPr>
        <p:spPr/>
        <p:txBody>
          <a:bodyPr/>
          <a:lstStyle/>
          <a:p>
            <a:fld id="{12B4E6A3-318F-3248-B2B5-9093920FC197}"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412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700088"/>
            <a:ext cx="6151563" cy="4614862"/>
          </a:xfrm>
        </p:spPr>
      </p:sp>
      <p:sp>
        <p:nvSpPr>
          <p:cNvPr id="4" name="Slide Number Placeholder 3"/>
          <p:cNvSpPr>
            <a:spLocks noGrp="1"/>
          </p:cNvSpPr>
          <p:nvPr>
            <p:ph type="sldNum" sz="quarter" idx="10"/>
          </p:nvPr>
        </p:nvSpPr>
        <p:spPr/>
        <p:txBody>
          <a:bodyPr/>
          <a:lstStyle/>
          <a:p>
            <a:fld id="{12B4E6A3-318F-3248-B2B5-9093920FC197}" type="slidenum">
              <a:rPr lang="en-US" smtClean="0"/>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588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4E6A3-318F-3248-B2B5-9093920FC197}" type="slidenum">
              <a:rPr lang="en-US" smtClean="0"/>
              <a:t>7</a:t>
            </a:fld>
            <a:endParaRPr lang="en-US"/>
          </a:p>
        </p:txBody>
      </p:sp>
    </p:spTree>
    <p:extLst>
      <p:ext uri="{BB962C8B-B14F-4D97-AF65-F5344CB8AC3E}">
        <p14:creationId xmlns:p14="http://schemas.microsoft.com/office/powerpoint/2010/main" val="211115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2B4E6A3-318F-3248-B2B5-9093920FC197}"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2675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 July 26, 2013                   </a:t>
            </a:r>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lvl1pPr>
            <a:lvl2pPr>
              <a:lnSpc>
                <a:spcPts val="2300"/>
              </a:lnSpc>
              <a:spcBef>
                <a:spcPts val="1000"/>
              </a:spcBef>
              <a:buClr>
                <a:schemeClr val="accent3"/>
              </a:buClr>
              <a:buFont typeface="Lucida Grande"/>
              <a:buChar char="–"/>
              <a:defRPr sz="1800"/>
            </a:lvl2pPr>
            <a:lvl3pPr>
              <a:lnSpc>
                <a:spcPts val="2300"/>
              </a:lnSpc>
              <a:spcBef>
                <a:spcPts val="1000"/>
              </a:spcBef>
              <a:buClr>
                <a:schemeClr val="accent3"/>
              </a:buClr>
              <a:buSzPct val="85000"/>
              <a:buFont typeface="Courier New"/>
              <a:buChar char="o"/>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July 26, 2013                    </a:t>
            </a:r>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lvl1pPr>
            <a:lvl2pPr>
              <a:lnSpc>
                <a:spcPts val="2300"/>
              </a:lnSpc>
              <a:spcBef>
                <a:spcPts val="1000"/>
              </a:spcBef>
              <a:buClr>
                <a:schemeClr val="accent3"/>
              </a:buClr>
              <a:buFont typeface="Lucida Grande"/>
              <a:buChar char="–"/>
              <a:defRPr sz="1600"/>
            </a:lvl2pPr>
            <a:lvl3pPr>
              <a:lnSpc>
                <a:spcPts val="2300"/>
              </a:lnSpc>
              <a:spcBef>
                <a:spcPts val="1000"/>
              </a:spcBef>
              <a:buClr>
                <a:schemeClr val="accent3"/>
              </a:buClr>
              <a:buSzPct val="85000"/>
              <a:buFont typeface="Courier New"/>
              <a:buChar char="o"/>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smtClean="0"/>
              <a:pPr/>
              <a:t>‹#›</a:t>
            </a:fld>
            <a:endParaRPr lang="en-US"/>
          </a:p>
        </p:txBody>
      </p:sp>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rgbClr val="595959"/>
                </a:solidFill>
              </a:defRPr>
            </a:lvl1pPr>
            <a:lvl2pPr marL="274320">
              <a:lnSpc>
                <a:spcPts val="2250"/>
              </a:lnSpc>
              <a:spcBef>
                <a:spcPts val="1200"/>
              </a:spcBef>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pPr>
                <a:defRPr/>
              </a:pPr>
              <a:t>‹#›</a:t>
            </a:fld>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solidFill>
                  <a:schemeClr val="tx2"/>
                </a:solidFill>
              </a:defRPr>
            </a:lvl1pPr>
            <a:lvl2pPr>
              <a:lnSpc>
                <a:spcPts val="2500"/>
              </a:lnSpc>
              <a:buClr>
                <a:schemeClr val="accent3"/>
              </a:buClr>
              <a:buFont typeface="Lucida Grande"/>
              <a:buChar char="–"/>
              <a:defRPr>
                <a:solidFill>
                  <a:schemeClr val="tx2"/>
                </a:solidFill>
              </a:defRPr>
            </a:lvl2pPr>
            <a:lvl3pPr>
              <a:lnSpc>
                <a:spcPts val="2500"/>
              </a:lnSpc>
              <a:buClr>
                <a:schemeClr val="accent3"/>
              </a:buClr>
              <a:buSzPct val="85000"/>
              <a:buFont typeface="Courier New"/>
              <a:buChar char="o"/>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solidFill>
                  <a:schemeClr val="tx2"/>
                </a:solidFill>
              </a:defRPr>
            </a:lvl1pPr>
            <a:lvl2pPr>
              <a:lnSpc>
                <a:spcPts val="2300"/>
              </a:lnSpc>
              <a:spcBef>
                <a:spcPts val="1000"/>
              </a:spcBef>
              <a:buClr>
                <a:schemeClr val="accent3"/>
              </a:buClr>
              <a:buFont typeface="Lucida Grande"/>
              <a:buChar char="–"/>
              <a:defRPr sz="1800">
                <a:solidFill>
                  <a:schemeClr val="tx2"/>
                </a:solidFill>
              </a:defRPr>
            </a:lvl2pPr>
            <a:lvl3pPr>
              <a:lnSpc>
                <a:spcPts val="2300"/>
              </a:lnSpc>
              <a:spcBef>
                <a:spcPts val="1000"/>
              </a:spcBef>
              <a:buClr>
                <a:schemeClr val="accent3"/>
              </a:buClr>
              <a:buSzPct val="85000"/>
              <a:buFont typeface="Courier New"/>
              <a:buChar char="o"/>
              <a:defRPr sz="18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solidFill>
                  <a:schemeClr val="tx2"/>
                </a:solidFill>
              </a:defRPr>
            </a:lvl1pPr>
            <a:lvl2pPr>
              <a:lnSpc>
                <a:spcPts val="2300"/>
              </a:lnSpc>
              <a:spcBef>
                <a:spcPts val="1000"/>
              </a:spcBef>
              <a:buClr>
                <a:schemeClr val="accent3"/>
              </a:buClr>
              <a:buFont typeface="Lucida Grande"/>
              <a:buChar char="–"/>
              <a:defRPr sz="1600">
                <a:solidFill>
                  <a:schemeClr val="tx2"/>
                </a:solidFill>
              </a:defRPr>
            </a:lvl2pPr>
            <a:lvl3pPr>
              <a:lnSpc>
                <a:spcPts val="2300"/>
              </a:lnSpc>
              <a:spcBef>
                <a:spcPts val="1000"/>
              </a:spcBef>
              <a:buClr>
                <a:schemeClr val="accent3"/>
              </a:buClr>
              <a:buSzPct val="85000"/>
              <a:buFont typeface="Courier New"/>
              <a:buChar char="o"/>
              <a:defRPr sz="16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a:pPr/>
              <a:t>‹#›</a:t>
            </a:fld>
            <a:endParaRPr lang="en-US"/>
          </a:p>
        </p:txBody>
      </p:sp>
      <p:sp>
        <p:nvSpPr>
          <p:cNvPr id="9" name="Text Placeholder 8"/>
          <p:cNvSpPr>
            <a:spLocks noGrp="1"/>
          </p:cNvSpPr>
          <p:nvPr>
            <p:ph type="body" sz="quarter" idx="14"/>
          </p:nvPr>
        </p:nvSpPr>
        <p:spPr>
          <a:xfrm>
            <a:off x="1143000" y="2057400"/>
            <a:ext cx="3352800" cy="4267200"/>
          </a:xfrm>
        </p:spPr>
        <p:txBody>
          <a:bodyPr/>
          <a:lstStyle>
            <a:lvl1pPr>
              <a:buClr>
                <a:schemeClr val="accent3"/>
              </a:buClr>
              <a:defRPr sz="1800">
                <a:solidFill>
                  <a:schemeClr val="tx2"/>
                </a:solidFill>
              </a:defRPr>
            </a:lvl1pPr>
            <a:lvl2pPr>
              <a:defRPr sz="1800"/>
            </a:lvl2pPr>
          </a:lstStyle>
          <a:p>
            <a:pPr lvl="0"/>
            <a:r>
              <a:rPr lang="en-US" dirty="0"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chemeClr val="tx2"/>
                </a:solidFill>
              </a:defRPr>
            </a:lvl1pPr>
            <a:lvl2pPr marL="27432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a:pPr>
                <a:defRPr/>
              </a:pPr>
              <a:t>‹#›</a:t>
            </a:fld>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0C4014-B280-42DD-9403-281A7E57D456}"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8C7FF14-9EE2-47DD-B981-D1E9BE464AB6}" type="slidenum">
              <a:rPr lang="en-US" smtClean="0"/>
              <a:t>‹#›</a:t>
            </a:fld>
            <a:endParaRPr lang="en-US"/>
          </a:p>
        </p:txBody>
      </p:sp>
    </p:spTree>
    <p:extLst>
      <p:ext uri="{BB962C8B-B14F-4D97-AF65-F5344CB8AC3E}">
        <p14:creationId xmlns:p14="http://schemas.microsoft.com/office/powerpoint/2010/main" val="154003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Organization and date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4A441-BDAA-F84D-882D-34F60586E6B7}" type="slidenum">
              <a:rPr lang="en-US" smtClean="0"/>
              <a:pPr/>
              <a:t>‹#›</a:t>
            </a:fld>
            <a:endParaRPr lang="en-US"/>
          </a:p>
        </p:txBody>
      </p:sp>
    </p:spTree>
    <p:extLst>
      <p:ext uri="{BB962C8B-B14F-4D97-AF65-F5344CB8AC3E}">
        <p14:creationId xmlns:p14="http://schemas.microsoft.com/office/powerpoint/2010/main" val="115844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Organization and date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vider slide 2">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rgbClr val="DA55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133600"/>
            <a:ext cx="7772400" cy="1759585"/>
          </a:xfrm>
        </p:spPr>
        <p:txBody>
          <a:bodyPr anchor="t" anchorCtr="0">
            <a:noAutofit/>
          </a:bodyPr>
          <a:lstStyle>
            <a:lvl1pPr>
              <a:lnSpc>
                <a:spcPts val="4800"/>
              </a:lnSpc>
              <a:defRPr sz="2400" spc="0" baseline="0">
                <a:solidFill>
                  <a:schemeClr val="bg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62400"/>
            <a:ext cx="7772400" cy="1752600"/>
          </a:xfrm>
          <a:prstGeom prst="rect">
            <a:avLst/>
          </a:prstGeom>
        </p:spPr>
        <p:txBody>
          <a:bodyPr/>
          <a:lstStyle>
            <a:lvl1pPr marL="0" indent="0" algn="ctr">
              <a:lnSpc>
                <a:spcPts val="2400"/>
              </a:lnSpc>
              <a:spcBef>
                <a:spcPts val="0"/>
              </a:spcBef>
              <a:buNone/>
              <a:defRPr sz="1400" cap="all">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dit title">
    <p:bg>
      <p:bgPr>
        <a:solidFill>
          <a:schemeClr val="accent3"/>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Organization and date</a:t>
            </a:r>
            <a:endParaRPr lang="en-US" dirty="0"/>
          </a:p>
        </p:txBody>
      </p:sp>
      <p:sp>
        <p:nvSpPr>
          <p:cNvPr id="4" name="Date Placeholder 3"/>
          <p:cNvSpPr>
            <a:spLocks noGrp="1"/>
          </p:cNvSpPr>
          <p:nvPr>
            <p:ph type="dt" sz="half" idx="10"/>
          </p:nvPr>
        </p:nvSpPr>
        <p:spPr/>
        <p:txBody>
          <a:bodyPr/>
          <a:lstStyle/>
          <a:p>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extLst>
      <p:ext uri="{BB962C8B-B14F-4D97-AF65-F5344CB8AC3E}">
        <p14:creationId xmlns:p14="http://schemas.microsoft.com/office/powerpoint/2010/main" val="24027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2436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94165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lvl1pPr>
            <a:lvl2pPr>
              <a:lnSpc>
                <a:spcPts val="2300"/>
              </a:lnSpc>
              <a:spcBef>
                <a:spcPts val="1000"/>
              </a:spcBef>
              <a:buClr>
                <a:schemeClr val="accent3"/>
              </a:buClr>
              <a:buFont typeface="Lucida Grande"/>
              <a:buChar char="–"/>
              <a:defRPr sz="1800"/>
            </a:lvl2pPr>
            <a:lvl3pPr>
              <a:lnSpc>
                <a:spcPts val="2300"/>
              </a:lnSpc>
              <a:spcBef>
                <a:spcPts val="1000"/>
              </a:spcBef>
              <a:buClr>
                <a:schemeClr val="accent3"/>
              </a:buClr>
              <a:buSzPct val="85000"/>
              <a:buFont typeface="Courier New"/>
              <a:buChar char="o"/>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560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a:prstGeom prst="rect">
            <a:avLst/>
          </a:prstGeo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2436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lvl1pPr>
            <a:lvl2pPr>
              <a:lnSpc>
                <a:spcPts val="2300"/>
              </a:lnSpc>
              <a:spcBef>
                <a:spcPts val="1000"/>
              </a:spcBef>
              <a:buClr>
                <a:schemeClr val="accent3"/>
              </a:buClr>
              <a:buFont typeface="Lucida Grande"/>
              <a:buChar char="–"/>
              <a:defRPr sz="1600"/>
            </a:lvl2pPr>
            <a:lvl3pPr>
              <a:lnSpc>
                <a:spcPts val="2300"/>
              </a:lnSpc>
              <a:spcBef>
                <a:spcPts val="1000"/>
              </a:spcBef>
              <a:buClr>
                <a:schemeClr val="accent3"/>
              </a:buClr>
              <a:buSzPct val="85000"/>
              <a:buFont typeface="Courier New"/>
              <a:buChar char="o"/>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01024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0398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smtClean="0"/>
              <a:t>Click icon to add table</a:t>
            </a:r>
            <a:endParaRPr lang="en-US" noProof="0" dirty="0" smtClean="0"/>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0621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4501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smtClean="0">
                <a:solidFill>
                  <a:srgbClr val="595959"/>
                </a:solidFill>
              </a:rPr>
              <a:pPr/>
              <a:t>‹#›</a:t>
            </a:fld>
            <a:endParaRPr lang="en-US">
              <a:solidFill>
                <a:srgbClr val="595959"/>
              </a:solidFill>
            </a:endParaRPr>
          </a:p>
        </p:txBody>
      </p:sp>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38583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rgbClr val="595959"/>
                </a:solidFill>
              </a:defRPr>
            </a:lvl1pPr>
            <a:lvl2pPr marL="274320">
              <a:lnSpc>
                <a:spcPts val="2250"/>
              </a:lnSpc>
              <a:spcBef>
                <a:spcPts val="1200"/>
              </a:spcBef>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0202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44407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solidFill>
                  <a:srgbClr val="595959"/>
                </a:solidFill>
              </a:rPr>
              <a:pPr>
                <a:defRPr/>
              </a:pPr>
              <a:t>‹#›</a:t>
            </a:fld>
            <a:endParaRPr lang="en-US">
              <a:solidFill>
                <a:srgbClr val="595959"/>
              </a:solidFill>
            </a:endParaRPr>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extLst>
      <p:ext uri="{BB962C8B-B14F-4D97-AF65-F5344CB8AC3E}">
        <p14:creationId xmlns:p14="http://schemas.microsoft.com/office/powerpoint/2010/main" val="490985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extLst>
      <p:ext uri="{BB962C8B-B14F-4D97-AF65-F5344CB8AC3E}">
        <p14:creationId xmlns:p14="http://schemas.microsoft.com/office/powerpoint/2010/main" val="933655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302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a:prstGeom prst="rect">
            <a:avLst/>
          </a:prstGeo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4501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solidFill>
                  <a:schemeClr val="tx2"/>
                </a:solidFill>
              </a:defRPr>
            </a:lvl1pPr>
            <a:lvl2pPr>
              <a:lnSpc>
                <a:spcPts val="2500"/>
              </a:lnSpc>
              <a:buClr>
                <a:schemeClr val="accent3"/>
              </a:buClr>
              <a:buFont typeface="Lucida Grande"/>
              <a:buChar char="–"/>
              <a:defRPr>
                <a:solidFill>
                  <a:schemeClr val="tx2"/>
                </a:solidFill>
              </a:defRPr>
            </a:lvl2pPr>
            <a:lvl3pPr>
              <a:lnSpc>
                <a:spcPts val="2500"/>
              </a:lnSpc>
              <a:buClr>
                <a:schemeClr val="accent3"/>
              </a:buClr>
              <a:buSzPct val="85000"/>
              <a:buFont typeface="Courier New"/>
              <a:buChar char="o"/>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024937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solidFill>
                  <a:schemeClr val="tx2"/>
                </a:solidFill>
              </a:defRPr>
            </a:lvl1pPr>
            <a:lvl2pPr>
              <a:lnSpc>
                <a:spcPts val="2300"/>
              </a:lnSpc>
              <a:spcBef>
                <a:spcPts val="1000"/>
              </a:spcBef>
              <a:buClr>
                <a:schemeClr val="accent3"/>
              </a:buClr>
              <a:buFont typeface="Lucida Grande"/>
              <a:buChar char="–"/>
              <a:defRPr sz="1800">
                <a:solidFill>
                  <a:schemeClr val="tx2"/>
                </a:solidFill>
              </a:defRPr>
            </a:lvl2pPr>
            <a:lvl3pPr>
              <a:lnSpc>
                <a:spcPts val="2300"/>
              </a:lnSpc>
              <a:spcBef>
                <a:spcPts val="1000"/>
              </a:spcBef>
              <a:buClr>
                <a:schemeClr val="accent3"/>
              </a:buClr>
              <a:buSzPct val="85000"/>
              <a:buFont typeface="Courier New"/>
              <a:buChar char="o"/>
              <a:defRPr sz="18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99486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solidFill>
                  <a:schemeClr val="tx2"/>
                </a:solidFill>
              </a:defRPr>
            </a:lvl1pPr>
            <a:lvl2pPr>
              <a:lnSpc>
                <a:spcPts val="2300"/>
              </a:lnSpc>
              <a:spcBef>
                <a:spcPts val="1000"/>
              </a:spcBef>
              <a:buClr>
                <a:schemeClr val="accent3"/>
              </a:buClr>
              <a:buFont typeface="Lucida Grande"/>
              <a:buChar char="–"/>
              <a:defRPr sz="1600">
                <a:solidFill>
                  <a:schemeClr val="tx2"/>
                </a:solidFill>
              </a:defRPr>
            </a:lvl2pPr>
            <a:lvl3pPr>
              <a:lnSpc>
                <a:spcPts val="2300"/>
              </a:lnSpc>
              <a:spcBef>
                <a:spcPts val="1000"/>
              </a:spcBef>
              <a:buClr>
                <a:schemeClr val="accent3"/>
              </a:buClr>
              <a:buSzPct val="85000"/>
              <a:buFont typeface="Courier New"/>
              <a:buChar char="o"/>
              <a:defRPr sz="16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02171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17518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6291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a:solidFill>
                  <a:srgbClr val="595959"/>
                </a:solidFill>
              </a:rPr>
              <a:pPr/>
              <a:t>‹#›</a:t>
            </a:fld>
            <a:endParaRPr lang="en-US">
              <a:solidFill>
                <a:srgbClr val="595959"/>
              </a:solidFill>
            </a:endParaRPr>
          </a:p>
        </p:txBody>
      </p:sp>
      <p:sp>
        <p:nvSpPr>
          <p:cNvPr id="9" name="Text Placeholder 8"/>
          <p:cNvSpPr>
            <a:spLocks noGrp="1"/>
          </p:cNvSpPr>
          <p:nvPr>
            <p:ph type="body" sz="quarter" idx="14"/>
          </p:nvPr>
        </p:nvSpPr>
        <p:spPr>
          <a:xfrm>
            <a:off x="1143000" y="2057400"/>
            <a:ext cx="3352800" cy="4267200"/>
          </a:xfrm>
        </p:spPr>
        <p:txBody>
          <a:bodyPr/>
          <a:lstStyle>
            <a:lvl1pPr>
              <a:buClr>
                <a:schemeClr val="accent3"/>
              </a:buClr>
              <a:defRPr sz="1800">
                <a:solidFill>
                  <a:schemeClr val="tx2"/>
                </a:solidFill>
              </a:defRPr>
            </a:lvl1pPr>
            <a:lvl2pPr>
              <a:defRPr sz="1800"/>
            </a:lvl2pPr>
          </a:lstStyle>
          <a:p>
            <a:pPr lvl="0"/>
            <a:r>
              <a:rPr lang="en-US" dirty="0"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003612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chemeClr val="tx2"/>
                </a:solidFill>
              </a:defRPr>
            </a:lvl1pPr>
            <a:lvl2pPr marL="27432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5982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722057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a:solidFill>
                  <a:srgbClr val="595959"/>
                </a:solidFill>
              </a:rPr>
              <a:pPr>
                <a:defRPr/>
              </a:pPr>
              <a:t>‹#›</a:t>
            </a:fld>
            <a:endParaRPr lang="en-US">
              <a:solidFill>
                <a:srgbClr val="595959"/>
              </a:solidFill>
            </a:endParaRPr>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extLst>
      <p:ext uri="{BB962C8B-B14F-4D97-AF65-F5344CB8AC3E}">
        <p14:creationId xmlns:p14="http://schemas.microsoft.com/office/powerpoint/2010/main" val="1648040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edit title">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0" y="1920240"/>
            <a:ext cx="9144000" cy="29809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endParaRPr>
          </a:p>
        </p:txBody>
      </p:sp>
      <p:sp>
        <p:nvSpPr>
          <p:cNvPr id="2" name="Title 1"/>
          <p:cNvSpPr>
            <a:spLocks noGrp="1"/>
          </p:cNvSpPr>
          <p:nvPr>
            <p:ph type="ctrTitle"/>
          </p:nvPr>
        </p:nvSpPr>
        <p:spPr>
          <a:xfrm>
            <a:off x="685800" y="2666795"/>
            <a:ext cx="7772400" cy="1429725"/>
          </a:xfrm>
          <a:ln>
            <a:solidFill>
              <a:schemeClr val="bg2"/>
            </a:solidFill>
          </a:ln>
        </p:spPr>
        <p:txBody>
          <a:bodyPr anchor="t" anchorCtr="0">
            <a:noAutofit/>
          </a:bodyPr>
          <a:lstStyle>
            <a:lvl1pPr>
              <a:lnSpc>
                <a:spcPts val="4800"/>
              </a:lnSpc>
              <a:defRPr sz="3000" spc="0" baseline="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56659"/>
            <a:ext cx="7772400" cy="1344525"/>
          </a:xfrm>
          <a:prstGeom prst="rect">
            <a:avLst/>
          </a:prstGeom>
          <a:ln>
            <a:solidFill>
              <a:schemeClr val="bg2"/>
            </a:solidFill>
          </a:ln>
        </p:spPr>
        <p:txBody>
          <a:bodyPr/>
          <a:lstStyle>
            <a:lvl1pPr marL="0" indent="0" algn="ctr">
              <a:lnSpc>
                <a:spcPts val="2400"/>
              </a:lnSpc>
              <a:spcBef>
                <a:spcPts val="0"/>
              </a:spcBef>
              <a:buNone/>
              <a:defRPr sz="1400" b="1" cap="all">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Organization and date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ED236-49E9-6944-8A83-0A862050916E}" type="datetimeFigureOut">
              <a:rPr lang="en-US" smtClean="0">
                <a:solidFill>
                  <a:srgbClr val="000000">
                    <a:tint val="75000"/>
                  </a:srgbClr>
                </a:solidFill>
                <a:latin typeface="Calibri"/>
              </a:rPr>
              <a:pPr/>
              <a:t>12/4/2013</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1584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prstGeom prst="rect">
            <a:avLst/>
          </a:prstGeom>
          <a:ln>
            <a:noFill/>
          </a:ln>
        </p:spPr>
        <p:txBody>
          <a:bodyPr/>
          <a:lstStyle/>
          <a:p>
            <a:pPr lvl="0"/>
            <a:r>
              <a:rPr lang="en-US" noProof="0" smtClean="0"/>
              <a:t>Click icon to add table</a:t>
            </a:r>
            <a:endParaRPr lang="en-US" noProof="0" dirty="0" smtClean="0"/>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0621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A85C3A-31F2-447B-8174-597A4AB1CCA2}"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AC2FC8B-4574-4438-94FA-CC4B5137F762}" type="slidenum">
              <a:rPr lang="en-US" smtClean="0"/>
              <a:t>‹#›</a:t>
            </a:fld>
            <a:endParaRPr lang="en-US"/>
          </a:p>
        </p:txBody>
      </p:sp>
    </p:spTree>
    <p:extLst>
      <p:ext uri="{BB962C8B-B14F-4D97-AF65-F5344CB8AC3E}">
        <p14:creationId xmlns:p14="http://schemas.microsoft.com/office/powerpoint/2010/main" val="4114876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extLst>
      <p:ext uri="{BB962C8B-B14F-4D97-AF65-F5344CB8AC3E}">
        <p14:creationId xmlns:p14="http://schemas.microsoft.com/office/powerpoint/2010/main" val="23009711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 July 26, 2013                   </a:t>
            </a:r>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76457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July 26, 2013                    </a:t>
            </a:r>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92820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 July 26, 2013                   </a:t>
            </a:r>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lvl1pPr>
            <a:lvl2pPr>
              <a:lnSpc>
                <a:spcPts val="2300"/>
              </a:lnSpc>
              <a:spcBef>
                <a:spcPts val="1000"/>
              </a:spcBef>
              <a:buClr>
                <a:schemeClr val="accent3"/>
              </a:buClr>
              <a:buFont typeface="Lucida Grande"/>
              <a:buChar char="–"/>
              <a:defRPr sz="1800"/>
            </a:lvl2pPr>
            <a:lvl3pPr>
              <a:lnSpc>
                <a:spcPts val="2300"/>
              </a:lnSpc>
              <a:spcBef>
                <a:spcPts val="1000"/>
              </a:spcBef>
              <a:buClr>
                <a:schemeClr val="accent3"/>
              </a:buClr>
              <a:buSzPct val="85000"/>
              <a:buFont typeface="Courier New"/>
              <a:buChar char="o"/>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99057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July 26, 2013                    </a:t>
            </a:r>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lvl1pPr>
            <a:lvl2pPr>
              <a:lnSpc>
                <a:spcPts val="2300"/>
              </a:lnSpc>
              <a:spcBef>
                <a:spcPts val="1000"/>
              </a:spcBef>
              <a:buClr>
                <a:schemeClr val="accent3"/>
              </a:buClr>
              <a:buFont typeface="Lucida Grande"/>
              <a:buChar char="–"/>
              <a:defRPr sz="1600"/>
            </a:lvl2pPr>
            <a:lvl3pPr>
              <a:lnSpc>
                <a:spcPts val="2300"/>
              </a:lnSpc>
              <a:spcBef>
                <a:spcPts val="1000"/>
              </a:spcBef>
              <a:buClr>
                <a:schemeClr val="accent3"/>
              </a:buClr>
              <a:buSzPct val="85000"/>
              <a:buFont typeface="Courier New"/>
              <a:buChar char="o"/>
              <a:defRPr sz="16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43178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66920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6647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smtClean="0">
                <a:solidFill>
                  <a:srgbClr val="595959"/>
                </a:solidFill>
              </a:rPr>
              <a:pPr/>
              <a:t>‹#›</a:t>
            </a:fld>
            <a:endParaRPr lang="en-US">
              <a:solidFill>
                <a:srgbClr val="595959"/>
              </a:solidFill>
            </a:endParaRPr>
          </a:p>
        </p:txBody>
      </p:sp>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1619050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rgbClr val="595959"/>
                </a:solidFill>
              </a:defRPr>
            </a:lvl1pPr>
            <a:lvl2pPr marL="274320">
              <a:lnSpc>
                <a:spcPts val="2250"/>
              </a:lnSpc>
              <a:spcBef>
                <a:spcPts val="1200"/>
              </a:spcBef>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97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4113068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smtClean="0">
                <a:solidFill>
                  <a:srgbClr val="595959"/>
                </a:solidFill>
              </a:rPr>
              <a:pPr>
                <a:defRPr/>
              </a:pPr>
              <a:t>‹#›</a:t>
            </a:fld>
            <a:endParaRPr lang="en-US">
              <a:solidFill>
                <a:srgbClr val="595959"/>
              </a:solidFill>
            </a:endParaRPr>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extLst>
      <p:ext uri="{BB962C8B-B14F-4D97-AF65-F5344CB8AC3E}">
        <p14:creationId xmlns:p14="http://schemas.microsoft.com/office/powerpoint/2010/main" val="16621704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extLst>
      <p:ext uri="{BB962C8B-B14F-4D97-AF65-F5344CB8AC3E}">
        <p14:creationId xmlns:p14="http://schemas.microsoft.com/office/powerpoint/2010/main" val="3878141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609886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solidFill>
                  <a:schemeClr val="tx2"/>
                </a:solidFill>
              </a:defRPr>
            </a:lvl1pPr>
            <a:lvl2pPr>
              <a:lnSpc>
                <a:spcPts val="2500"/>
              </a:lnSpc>
              <a:buClr>
                <a:schemeClr val="accent3"/>
              </a:buClr>
              <a:buFont typeface="Lucida Grande"/>
              <a:buChar char="–"/>
              <a:defRPr>
                <a:solidFill>
                  <a:schemeClr val="tx2"/>
                </a:solidFill>
              </a:defRPr>
            </a:lvl2pPr>
            <a:lvl3pPr>
              <a:lnSpc>
                <a:spcPts val="2500"/>
              </a:lnSpc>
              <a:buClr>
                <a:schemeClr val="accent3"/>
              </a:buClr>
              <a:buSzPct val="85000"/>
              <a:buFont typeface="Courier New"/>
              <a:buChar char="o"/>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98483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18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800">
                <a:solidFill>
                  <a:schemeClr val="tx2"/>
                </a:solidFill>
              </a:defRPr>
            </a:lvl1pPr>
            <a:lvl2pPr>
              <a:lnSpc>
                <a:spcPts val="2300"/>
              </a:lnSpc>
              <a:spcBef>
                <a:spcPts val="1000"/>
              </a:spcBef>
              <a:buClr>
                <a:schemeClr val="accent3"/>
              </a:buClr>
              <a:buFont typeface="Lucida Grande"/>
              <a:buChar char="–"/>
              <a:defRPr sz="1800">
                <a:solidFill>
                  <a:schemeClr val="tx2"/>
                </a:solidFill>
              </a:defRPr>
            </a:lvl2pPr>
            <a:lvl3pPr>
              <a:lnSpc>
                <a:spcPts val="2300"/>
              </a:lnSpc>
              <a:spcBef>
                <a:spcPts val="1000"/>
              </a:spcBef>
              <a:buClr>
                <a:schemeClr val="accent3"/>
              </a:buClr>
              <a:buSzPct val="85000"/>
              <a:buFont typeface="Courier New"/>
              <a:buChar char="o"/>
              <a:defRPr sz="18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6612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6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a:lnSpc>
                <a:spcPts val="2300"/>
              </a:lnSpc>
              <a:spcBef>
                <a:spcPts val="1000"/>
              </a:spcBef>
              <a:buClr>
                <a:schemeClr val="accent3"/>
              </a:buClr>
              <a:defRPr sz="1600">
                <a:solidFill>
                  <a:schemeClr val="tx2"/>
                </a:solidFill>
              </a:defRPr>
            </a:lvl1pPr>
            <a:lvl2pPr>
              <a:lnSpc>
                <a:spcPts val="2300"/>
              </a:lnSpc>
              <a:spcBef>
                <a:spcPts val="1000"/>
              </a:spcBef>
              <a:buClr>
                <a:schemeClr val="accent3"/>
              </a:buClr>
              <a:buFont typeface="Lucida Grande"/>
              <a:buChar char="–"/>
              <a:defRPr sz="1600">
                <a:solidFill>
                  <a:schemeClr val="tx2"/>
                </a:solidFill>
              </a:defRPr>
            </a:lvl2pPr>
            <a:lvl3pPr>
              <a:lnSpc>
                <a:spcPts val="2300"/>
              </a:lnSpc>
              <a:spcBef>
                <a:spcPts val="1000"/>
              </a:spcBef>
              <a:buClr>
                <a:schemeClr val="accent3"/>
              </a:buClr>
              <a:buSzPct val="85000"/>
              <a:buFont typeface="Courier New"/>
              <a:buChar char="o"/>
              <a:defRPr sz="16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87770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14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1371600" y="2057400"/>
            <a:ext cx="6553200" cy="3886200"/>
          </a:xfrm>
        </p:spPr>
        <p:txBody>
          <a:bodyPr/>
          <a:lstStyle>
            <a:lvl1pPr marL="228600" indent="-228600">
              <a:lnSpc>
                <a:spcPts val="1700"/>
              </a:lnSpc>
              <a:spcBef>
                <a:spcPts val="1200"/>
              </a:spcBef>
              <a:buClr>
                <a:schemeClr val="accent3"/>
              </a:buClr>
              <a:defRPr sz="1400">
                <a:solidFill>
                  <a:schemeClr val="tx2"/>
                </a:solidFill>
              </a:defRPr>
            </a:lvl1pPr>
            <a:lvl2pPr marL="457200" indent="-228600">
              <a:lnSpc>
                <a:spcPts val="1700"/>
              </a:lnSpc>
              <a:spcBef>
                <a:spcPts val="1200"/>
              </a:spcBef>
              <a:buClr>
                <a:schemeClr val="accent3"/>
              </a:buClr>
              <a:buFont typeface="Lucida Grande"/>
              <a:buChar char="–"/>
              <a:defRPr sz="1400">
                <a:solidFill>
                  <a:schemeClr val="tx2"/>
                </a:solidFill>
              </a:defRPr>
            </a:lvl2pPr>
            <a:lvl3pPr marL="685800" indent="-228600">
              <a:lnSpc>
                <a:spcPts val="1700"/>
              </a:lnSpc>
              <a:spcBef>
                <a:spcPts val="1200"/>
              </a:spcBef>
              <a:buClr>
                <a:schemeClr val="accent3"/>
              </a:buClr>
              <a:buSzPct val="85000"/>
              <a:buFont typeface="Courier New"/>
              <a:buChar char="o"/>
              <a:defRPr sz="1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43360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smtClean="0"/>
              <a:t>Click icon to add table</a:t>
            </a:r>
            <a:endParaRPr lang="en-US" noProof="0" dirty="0" smtClean="0"/>
          </a:p>
        </p:txBody>
      </p:sp>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767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smart art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9" name="SmartArt Placeholder 8"/>
          <p:cNvSpPr>
            <a:spLocks noGrp="1"/>
          </p:cNvSpPr>
          <p:nvPr>
            <p:ph type="dgm" sz="quarter" idx="12"/>
          </p:nvPr>
        </p:nvSpPr>
        <p:spPr>
          <a:xfrm>
            <a:off x="990600" y="1981200"/>
            <a:ext cx="7315200" cy="4191000"/>
          </a:xfrm>
        </p:spPr>
        <p:txBody>
          <a:bodyPr/>
          <a:lstStyle/>
          <a:p>
            <a:r>
              <a:rPr lang="en-US" smtClean="0"/>
              <a:t>Click icon to add SmartArt graphic</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767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 July 26, 2013                   </a:t>
            </a:r>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accent3"/>
              </a:buClr>
              <a:defRPr sz="2400">
                <a:solidFill>
                  <a:schemeClr val="tx2"/>
                </a:solidFill>
              </a:defRPr>
            </a:lvl1pPr>
            <a:lvl2pPr>
              <a:lnSpc>
                <a:spcPts val="2800"/>
              </a:lnSpc>
              <a:buClr>
                <a:schemeClr val="accent3"/>
              </a:buClr>
              <a:buFont typeface="Lucida Grande"/>
              <a:buChar char="–"/>
              <a:defRPr sz="2400">
                <a:solidFill>
                  <a:schemeClr val="tx2"/>
                </a:solidFill>
              </a:defRPr>
            </a:lvl2pPr>
            <a:lvl3pPr>
              <a:lnSpc>
                <a:spcPts val="2800"/>
              </a:lnSpc>
              <a:buClr>
                <a:schemeClr val="accent3"/>
              </a:buClr>
              <a:buSzPct val="85000"/>
              <a:buFont typeface="Courier New"/>
              <a:buChar char="o"/>
              <a:defRPr sz="24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xt and vertical phot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781800" y="6324600"/>
            <a:ext cx="2133600" cy="349250"/>
          </a:xfrm>
          <a:prstGeom prst="rect">
            <a:avLst/>
          </a:prstGeom>
        </p:spPr>
        <p:txBody>
          <a:bodyPr/>
          <a:lstStyle>
            <a:lvl1pPr>
              <a:defRPr/>
            </a:lvl1pPr>
          </a:lstStyle>
          <a:p>
            <a:fld id="{06B3CCE6-3D7D-AC46-9877-BAC74626ABE8}" type="slidenum">
              <a:rPr lang="en-US">
                <a:solidFill>
                  <a:srgbClr val="595959"/>
                </a:solidFill>
              </a:rPr>
              <a:pPr/>
              <a:t>‹#›</a:t>
            </a:fld>
            <a:endParaRPr lang="en-US">
              <a:solidFill>
                <a:srgbClr val="595959"/>
              </a:solidFill>
            </a:endParaRPr>
          </a:p>
        </p:txBody>
      </p:sp>
      <p:sp>
        <p:nvSpPr>
          <p:cNvPr id="9" name="Text Placeholder 8"/>
          <p:cNvSpPr>
            <a:spLocks noGrp="1"/>
          </p:cNvSpPr>
          <p:nvPr>
            <p:ph type="body" sz="quarter" idx="14"/>
          </p:nvPr>
        </p:nvSpPr>
        <p:spPr>
          <a:xfrm>
            <a:off x="1143000" y="2057400"/>
            <a:ext cx="3352800" cy="4267200"/>
          </a:xfrm>
        </p:spPr>
        <p:txBody>
          <a:bodyPr/>
          <a:lstStyle>
            <a:lvl1pPr>
              <a:buClr>
                <a:schemeClr val="accent3"/>
              </a:buClr>
              <a:defRPr sz="1800">
                <a:solidFill>
                  <a:schemeClr val="tx2"/>
                </a:solidFill>
              </a:defRPr>
            </a:lvl1pPr>
            <a:lvl2pPr>
              <a:defRPr sz="1800"/>
            </a:lvl2pPr>
          </a:lstStyle>
          <a:p>
            <a:pPr lvl="0"/>
            <a:r>
              <a:rPr lang="en-US" dirty="0"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1143875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6096000" cy="2014728"/>
          </a:xfrm>
        </p:spPr>
        <p:txBody>
          <a:bodyPr/>
          <a:lstStyle>
            <a:lvl1pPr marL="274320" indent="-274320">
              <a:lnSpc>
                <a:spcPts val="2250"/>
              </a:lnSpc>
              <a:spcBef>
                <a:spcPts val="1200"/>
              </a:spcBef>
              <a:buClr>
                <a:schemeClr val="accent3"/>
              </a:buClr>
              <a:buSzPct val="130000"/>
              <a:defRPr sz="1800">
                <a:solidFill>
                  <a:schemeClr val="tx2"/>
                </a:solidFill>
              </a:defRPr>
            </a:lvl1pPr>
            <a:lvl2pPr marL="27432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9578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r>
              <a:rPr lang="en-US" smtClean="0"/>
              <a:t>Drag picture to placeholder or click icon to add</a:t>
            </a:r>
            <a:endParaRPr lang="en-US"/>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accent3"/>
              </a:buClr>
              <a:buSzPct val="130000"/>
              <a:defRPr sz="1800">
                <a:solidFill>
                  <a:schemeClr val="tx2"/>
                </a:solidFill>
              </a:defRPr>
            </a:lvl1pPr>
            <a:lvl2pPr marL="548640">
              <a:lnSpc>
                <a:spcPts val="2250"/>
              </a:lnSpc>
              <a:spcBef>
                <a:spcPts val="1200"/>
              </a:spcBef>
              <a:buClr>
                <a:schemeClr val="accent3"/>
              </a:buClr>
              <a:defRPr sz="1800">
                <a:solidFill>
                  <a:schemeClr val="tx2"/>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r>
              <a:rPr lang="en-US" smtClean="0"/>
              <a:t>Drag picture to placeholder or click icon to add</a:t>
            </a:r>
            <a:endParaRPr lang="en-US"/>
          </a:p>
        </p:txBody>
      </p:sp>
      <p:sp>
        <p:nvSpPr>
          <p:cNvPr id="12"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17531813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43430DA2-F49D-C44B-BD27-16F256BF84C9}" type="slidenum">
              <a:rPr lang="en-US">
                <a:solidFill>
                  <a:srgbClr val="595959"/>
                </a:solidFill>
              </a:rPr>
              <a:pPr>
                <a:defRPr/>
              </a:pPr>
              <a:t>‹#›</a:t>
            </a:fld>
            <a:endParaRPr lang="en-US">
              <a:solidFill>
                <a:srgbClr val="595959"/>
              </a:solidFill>
            </a:endParaRPr>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r>
              <a:rPr lang="en-US" smtClean="0"/>
              <a:t>Drag picture to placeholder or click icon to add</a:t>
            </a:r>
            <a:endParaRPr lang="en-US"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Tree>
    <p:extLst>
      <p:ext uri="{BB962C8B-B14F-4D97-AF65-F5344CB8AC3E}">
        <p14:creationId xmlns:p14="http://schemas.microsoft.com/office/powerpoint/2010/main" val="1026609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fld id="{06B3CCE6-3D7D-AC46-9877-BAC74626ABE8}" type="slidenum">
              <a:rPr lang="en-US" smtClean="0"/>
              <a:pPr/>
              <a:t>‹#›</a:t>
            </a:fld>
            <a:endParaRPr lang="en-US" dirty="0"/>
          </a:p>
        </p:txBody>
      </p:sp>
      <p:sp>
        <p:nvSpPr>
          <p:cNvPr id="6" name="Rectangle 5"/>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50000"/>
              </a:spcBef>
              <a:spcAft>
                <a:spcPct val="0"/>
              </a:spcAft>
            </a:pPr>
            <a:endParaRPr lang="en-US" sz="1000" smtClean="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58000" y="6416675"/>
            <a:ext cx="2133600" cy="288925"/>
          </a:xfrm>
          <a:prstGeom prst="rect">
            <a:avLst/>
          </a:prstGeom>
        </p:spPr>
        <p:txBody>
          <a:bodyPr/>
          <a:lstStyle>
            <a:lvl1pPr algn="r">
              <a:defRPr>
                <a:solidFill>
                  <a:srgbClr val="595959"/>
                </a:solidFill>
              </a:defRPr>
            </a:lvl1pPr>
          </a:lstStyle>
          <a:p>
            <a:r>
              <a:rPr lang="en-US" dirty="0" smtClean="0"/>
              <a:t>July 26, 2013                    </a:t>
            </a:r>
            <a:fld id="{06B3CCE6-3D7D-AC46-9877-BAC74626ABE8}" type="slidenum">
              <a:rPr lang="en-US" smtClean="0"/>
              <a:pPr/>
              <a:t>‹#›</a:t>
            </a:fld>
            <a:endParaRPr lang="en-US" dirty="0"/>
          </a:p>
        </p:txBody>
      </p:sp>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accent3"/>
              </a:buClr>
              <a:defRPr/>
            </a:lvl1pPr>
            <a:lvl2pPr>
              <a:lnSpc>
                <a:spcPts val="2500"/>
              </a:lnSpc>
              <a:buClr>
                <a:schemeClr val="accent3"/>
              </a:buClr>
              <a:buFont typeface="Lucida Grande"/>
              <a:buChar char="–"/>
              <a:defRPr/>
            </a:lvl2pPr>
            <a:lvl3pPr>
              <a:lnSpc>
                <a:spcPts val="2500"/>
              </a:lnSpc>
              <a:buClr>
                <a:schemeClr val="accent3"/>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rgbClr val="97A825"/>
            </a:solidFill>
            <a:prstDash val="solid"/>
            <a:round/>
            <a:headEnd type="none" w="med" len="med"/>
            <a:tailEnd type="none" w="med" len="med"/>
          </a:ln>
        </p:spPr>
        <p:txBody>
          <a:bodyPr>
            <a:noAutofit/>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5.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heme" Target="../theme/theme6.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786" r:id="rId3"/>
    <p:sldLayoutId id="2147483867" r:id="rId4"/>
    <p:sldLayoutId id="2147483868" r:id="rId5"/>
    <p:sldLayoutId id="2147483869" r:id="rId6"/>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65" r:id="rId1"/>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15" r:id="rId1"/>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accent4"/>
              </a:solidFill>
              <a:effectLst/>
              <a:uLnTx/>
              <a:uFillTx/>
              <a:latin typeface="+mj-lt"/>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pPr/>
              <a:t>‹#›</a:t>
            </a:fld>
            <a:endParaRPr lang="en-US" dirty="0"/>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1" r:id="rId7"/>
    <p:sldLayoutId id="2147483782" r:id="rId8"/>
    <p:sldLayoutId id="2147483783" r:id="rId9"/>
    <p:sldLayoutId id="2147483784" r:id="rId10"/>
    <p:sldLayoutId id="2147483785" r:id="rId11"/>
    <p:sldLayoutId id="2147483684" r:id="rId12"/>
    <p:sldLayoutId id="2147483685" r:id="rId13"/>
    <p:sldLayoutId id="2147483772" r:id="rId14"/>
    <p:sldLayoutId id="2147483686" r:id="rId15"/>
    <p:sldLayoutId id="2147483687" r:id="rId16"/>
    <p:sldLayoutId id="2147483688" r:id="rId17"/>
    <p:sldLayoutId id="2147483690" r:id="rId18"/>
    <p:sldLayoutId id="2147483691" r:id="rId19"/>
    <p:sldLayoutId id="2147483692" r:id="rId20"/>
    <p:sldLayoutId id="2147483693" r:id="rId21"/>
    <p:sldLayoutId id="2147483761" r:id="rId22"/>
    <p:sldLayoutId id="2147483913" r:id="rId23"/>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54562"/>
          </a:xfrm>
          <a:prstGeom prst="rect">
            <a:avLst/>
          </a:prstGeom>
        </p:spPr>
        <p:txBody>
          <a:bodyPr vert="horz" lIns="91440" tIns="45720" rIns="91440" bIns="45720" rtlCol="0" anchor="ctr">
            <a:normAutofit/>
          </a:bodyPr>
          <a:lstStyle/>
          <a:p>
            <a:pPr rt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4A441-BDAA-F84D-882D-34F60586E6B7}" type="slidenum">
              <a:rPr lang="en-US" smtClean="0">
                <a:solidFill>
                  <a:srgbClr val="000000">
                    <a:tint val="75000"/>
                  </a:srgbClr>
                </a:solidFill>
                <a:latin typeface="Calibri"/>
              </a:rPr>
              <a:pPr/>
              <a:t>‹#›</a:t>
            </a:fld>
            <a:endParaRPr lang="en-US">
              <a:solidFill>
                <a:srgbClr val="000000">
                  <a:tint val="75000"/>
                </a:srgbClr>
              </a:solidFill>
              <a:latin typeface="Calibri"/>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ftr="0" dt="0"/>
  <p:txStyles>
    <p:titleStyle>
      <a:lvl1pPr marL="0" marR="0" indent="0" algn="ctr" defTabSz="457200" rtl="0" eaLnBrk="1" fontAlgn="auto" latinLnBrk="0" hangingPunct="1">
        <a:lnSpc>
          <a:spcPct val="100000"/>
        </a:lnSpc>
        <a:spcBef>
          <a:spcPct val="0"/>
        </a:spcBef>
        <a:spcAft>
          <a:spcPts val="0"/>
        </a:spcAft>
        <a:buClrTx/>
        <a:buSzTx/>
        <a:buFontTx/>
        <a:buNone/>
        <a:tabLst/>
        <a:defRPr lang="en-US" sz="2400" kern="1200" cap="all" baseline="0" smtClean="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66534370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60" r:id="rId24"/>
    <p:sldLayoutId id="2147483866" r:id="rId25"/>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33678842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Lst>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1"/>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rgbClr val="97A825"/>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371600" y="2057400"/>
            <a:ext cx="65532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ChangeArrowheads="1"/>
          </p:cNvSpPr>
          <p:nvPr/>
        </p:nvSpPr>
        <p:spPr bwMode="auto">
          <a:xfrm>
            <a:off x="152400" y="1447800"/>
            <a:ext cx="8839200" cy="5254624"/>
          </a:xfrm>
          <a:prstGeom prst="rect">
            <a:avLst/>
          </a:prstGeom>
          <a:noFill/>
          <a:ln w="9525" cap="flat" cmpd="sng" algn="ctr">
            <a:solidFill>
              <a:srgbClr val="7F7F7F"/>
            </a:solidFill>
            <a:prstDash val="solid"/>
            <a:miter lim="800000"/>
            <a:headEnd type="none" w="med" len="med"/>
            <a:tailEnd type="none" w="med" len="med"/>
          </a:ln>
          <a:effectLst/>
        </p:spPr>
        <p:txBody>
          <a:bodyPr wrap="none" anchor="ctr"/>
          <a:lstStyle/>
          <a:p>
            <a:pPr>
              <a:defRPr/>
            </a:pPr>
            <a:endParaRPr lang="en-US" dirty="0">
              <a:solidFill>
                <a:srgbClr val="000000"/>
              </a:solidFill>
              <a:ea typeface="Arial" charset="0"/>
            </a:endParaRPr>
          </a:p>
        </p:txBody>
      </p:sp>
      <p:sp>
        <p:nvSpPr>
          <p:cNvPr id="5" name="Title Placeholder 1"/>
          <p:cNvSpPr txBox="1">
            <a:spLocks/>
          </p:cNvSpPr>
          <p:nvPr/>
        </p:nvSpPr>
        <p:spPr>
          <a:xfrm>
            <a:off x="152400" y="152400"/>
            <a:ext cx="8869680" cy="1230630"/>
          </a:xfrm>
          <a:prstGeom prst="rect">
            <a:avLst/>
          </a:prstGeom>
          <a:solidFill>
            <a:schemeClr val="accent4"/>
          </a:solidFill>
          <a:ln>
            <a:noFill/>
          </a:ln>
        </p:spPr>
        <p:txBody>
          <a:bodyPr vert="horz" lIns="91440" tIns="45720" rIns="91440" bIns="45720" rtlCol="0" anchor="ctr">
            <a:normAutofit/>
          </a:bodyPr>
          <a:lstStyle/>
          <a:p>
            <a:pPr algn="ctr" defTabSz="914400" eaLnBrk="0" fontAlgn="base" hangingPunct="0">
              <a:spcBef>
                <a:spcPct val="0"/>
              </a:spcBef>
              <a:spcAft>
                <a:spcPct val="0"/>
              </a:spcAft>
              <a:defRPr/>
            </a:pPr>
            <a:endParaRPr lang="en-US" sz="3200" kern="0" dirty="0">
              <a:solidFill>
                <a:srgbClr val="E9AF1D"/>
              </a:solidFill>
              <a:ea typeface="+mj-ea"/>
              <a:cs typeface="+mj-cs"/>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a:t>
            </a:fld>
            <a:endParaRPr lang="en-US" dirty="0">
              <a:solidFill>
                <a:srgbClr val="595959"/>
              </a:solidFill>
            </a:endParaRPr>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878459497"/>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2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4320" indent="-274320" algn="l" rtl="0" eaLnBrk="1" fontAlgn="base" hangingPunct="1">
        <a:lnSpc>
          <a:spcPts val="2500"/>
        </a:lnSpc>
        <a:spcBef>
          <a:spcPts val="1200"/>
        </a:spcBef>
        <a:spcAft>
          <a:spcPct val="0"/>
        </a:spcAft>
        <a:buClr>
          <a:schemeClr val="accent3"/>
        </a:buClr>
        <a:buSzPct val="130000"/>
        <a:buChar char="•"/>
        <a:defRPr sz="2000">
          <a:solidFill>
            <a:schemeClr val="tx2"/>
          </a:solidFill>
          <a:latin typeface="+mn-lt"/>
          <a:ea typeface="+mn-ea"/>
          <a:cs typeface="+mn-cs"/>
        </a:defRPr>
      </a:lvl1pPr>
      <a:lvl2pPr marL="594360" indent="-274320" algn="l" rtl="0" eaLnBrk="1" fontAlgn="base" hangingPunct="1">
        <a:lnSpc>
          <a:spcPts val="2500"/>
        </a:lnSpc>
        <a:spcBef>
          <a:spcPts val="1200"/>
        </a:spcBef>
        <a:spcAft>
          <a:spcPct val="0"/>
        </a:spcAft>
        <a:buClr>
          <a:schemeClr val="accent3"/>
        </a:buClr>
        <a:buChar char="–"/>
        <a:defRPr sz="2000">
          <a:solidFill>
            <a:schemeClr val="tx2"/>
          </a:solidFill>
          <a:latin typeface="+mn-lt"/>
        </a:defRPr>
      </a:lvl2pPr>
      <a:lvl3pPr marL="868680" indent="-274320" algn="l" rtl="0" eaLnBrk="1" fontAlgn="base" hangingPunct="1">
        <a:lnSpc>
          <a:spcPts val="2500"/>
        </a:lnSpc>
        <a:spcBef>
          <a:spcPts val="1200"/>
        </a:spcBef>
        <a:spcAft>
          <a:spcPct val="0"/>
        </a:spcAft>
        <a:buClr>
          <a:schemeClr val="accent3"/>
        </a:buClr>
        <a:buSzPct val="85000"/>
        <a:buFont typeface="Courier New"/>
        <a:buChar char="o"/>
        <a:defRPr sz="20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ct23Titleslides_r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bwMode="auto">
          <a:xfrm>
            <a:off x="237506" y="4560125"/>
            <a:ext cx="2814452" cy="29688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December 4, 2013</a:t>
            </a:r>
          </a:p>
        </p:txBody>
      </p:sp>
    </p:spTree>
    <p:extLst>
      <p:ext uri="{BB962C8B-B14F-4D97-AF65-F5344CB8AC3E}">
        <p14:creationId xmlns:p14="http://schemas.microsoft.com/office/powerpoint/2010/main" val="43475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 children required to be in licensed homes, with different standards for kin acceptable</a:t>
            </a:r>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All children deserve the same level of support</a:t>
            </a:r>
          </a:p>
          <a:p>
            <a:pPr marL="114300" indent="-114300" defTabSz="914400">
              <a:lnSpc>
                <a:spcPct val="100000"/>
              </a:lnSpc>
              <a:spcBef>
                <a:spcPts val="600"/>
              </a:spcBef>
              <a:buSzPct val="100000"/>
            </a:pPr>
            <a:r>
              <a:rPr lang="en-US" sz="1400" kern="0" dirty="0" smtClean="0"/>
              <a:t>Licensing is associated with permanency and stability of placements, is required to be eligible for subsidized guardianship</a:t>
            </a:r>
          </a:p>
          <a:p>
            <a:pPr marL="114300" indent="-114300" defTabSz="914400">
              <a:lnSpc>
                <a:spcPct val="100000"/>
              </a:lnSpc>
              <a:spcBef>
                <a:spcPts val="600"/>
              </a:spcBef>
              <a:buSzPct val="100000"/>
            </a:pPr>
            <a:r>
              <a:rPr lang="en-US" sz="1400" kern="0" dirty="0" smtClean="0"/>
              <a:t>Flexibility to establish kin-specific licensing standards reflects the differences in their situations</a:t>
            </a:r>
          </a:p>
          <a:p>
            <a:pPr marL="114300" indent="-114300" defTabSz="914400">
              <a:lnSpc>
                <a:spcPct val="100000"/>
              </a:lnSpc>
              <a:spcBef>
                <a:spcPts val="600"/>
              </a:spcBef>
              <a:buSzPct val="100000"/>
            </a:pPr>
            <a:r>
              <a:rPr lang="en-US" sz="1400" kern="0" dirty="0" smtClean="0"/>
              <a:t>Need ability to place children quickly with kin to avoid shelter care placements</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More than half of children in state custody placed with relatives are in unlicensed homes, enormous variation among and within states</a:t>
            </a:r>
          </a:p>
          <a:p>
            <a:pPr marL="114300" indent="-114300" defTabSz="914400">
              <a:lnSpc>
                <a:spcPct val="100000"/>
              </a:lnSpc>
              <a:spcBef>
                <a:spcPts val="600"/>
              </a:spcBef>
              <a:buSzPct val="100000"/>
            </a:pPr>
            <a:r>
              <a:rPr lang="en-US" sz="1400" kern="0" dirty="0" smtClean="0"/>
              <a:t>About half of states already have policies that prohibit unlicensed care</a:t>
            </a:r>
          </a:p>
          <a:p>
            <a:pPr marL="114300" indent="-114300" defTabSz="914400">
              <a:lnSpc>
                <a:spcPct val="100000"/>
              </a:lnSpc>
              <a:spcBef>
                <a:spcPts val="600"/>
              </a:spcBef>
              <a:buSzPct val="100000"/>
            </a:pPr>
            <a:r>
              <a:rPr lang="en-US" sz="1400" kern="0" dirty="0" smtClean="0"/>
              <a:t>Strong relationship between use of kinship care and reliance on group care</a:t>
            </a:r>
          </a:p>
          <a:p>
            <a:pPr marL="114300" indent="-114300" defTabSz="914400">
              <a:lnSpc>
                <a:spcPct val="100000"/>
              </a:lnSpc>
              <a:buSzPct val="100000"/>
            </a:pPr>
            <a:endParaRPr lang="en-US" sz="1200" kern="0" dirty="0" smtClean="0"/>
          </a:p>
        </p:txBody>
      </p:sp>
      <p:sp>
        <p:nvSpPr>
          <p:cNvPr id="6" name="TextBox 5"/>
          <p:cNvSpPr txBox="1"/>
          <p:nvPr/>
        </p:nvSpPr>
        <p:spPr>
          <a:xfrm>
            <a:off x="2895600" y="4844980"/>
            <a:ext cx="2876550" cy="1708160"/>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Requiring licensing will reduce the use of kin</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Requiring licensing and thus payment will lead to greater diversion</a:t>
            </a:r>
            <a:endParaRPr lang="en-US" sz="1400" dirty="0">
              <a:solidFill>
                <a:schemeClr val="tx2"/>
              </a:solidFill>
            </a:endParaRPr>
          </a:p>
        </p:txBody>
      </p:sp>
      <p:sp>
        <p:nvSpPr>
          <p:cNvPr id="7" name="TextBox 6"/>
          <p:cNvSpPr txBox="1"/>
          <p:nvPr/>
        </p:nvSpPr>
        <p:spPr>
          <a:xfrm>
            <a:off x="5934075" y="4844980"/>
            <a:ext cx="3008043" cy="2569934"/>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Expand requirements for family finding, team meetings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Enhance federal reimbursement for kin placements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Reimburse expenditures to help kin become licensed</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844980"/>
            <a:ext cx="2503219" cy="1415772"/>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Do all kin caring for children need to be licensed? </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What if kin do not want to be licensed?</a:t>
            </a:r>
            <a:endParaRPr lang="en-US" sz="1400" kern="0" dirty="0">
              <a:solidFill>
                <a:srgbClr val="595959"/>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9</a:t>
            </a:fld>
            <a:endParaRPr lang="en-US" dirty="0">
              <a:solidFill>
                <a:srgbClr val="595959"/>
              </a:solidFill>
            </a:endParaRPr>
          </a:p>
        </p:txBody>
      </p:sp>
    </p:spTree>
    <p:extLst>
      <p:ext uri="{BB962C8B-B14F-4D97-AF65-F5344CB8AC3E}">
        <p14:creationId xmlns:p14="http://schemas.microsoft.com/office/powerpoint/2010/main" val="90127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Reimbursement for foster parents even when a  </a:t>
            </a:r>
            <a:r>
              <a:rPr lang="en-US" dirty="0"/>
              <a:t>child needs to be in residential treatment for a limited </a:t>
            </a:r>
            <a:r>
              <a:rPr lang="en-US" dirty="0" smtClean="0"/>
              <a:t>time</a:t>
            </a:r>
            <a:endParaRPr lang="en-US" dirty="0"/>
          </a:p>
        </p:txBody>
      </p:sp>
      <p:sp>
        <p:nvSpPr>
          <p:cNvPr id="6" name="TextBox 5"/>
          <p:cNvSpPr txBox="1"/>
          <p:nvPr/>
        </p:nvSpPr>
        <p:spPr>
          <a:xfrm>
            <a:off x="2705100" y="4862403"/>
            <a:ext cx="3048000" cy="1554272"/>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Foster care payments are meant to defray the cost of care and foster parents will have minimal expenses when children are not in their homes</a:t>
            </a:r>
            <a:endParaRPr lang="en-US" sz="1400" dirty="0">
              <a:solidFill>
                <a:schemeClr val="tx2"/>
              </a:solidFill>
            </a:endParaRPr>
          </a:p>
        </p:txBody>
      </p:sp>
      <p:sp>
        <p:nvSpPr>
          <p:cNvPr id="7" name="TextBox 6"/>
          <p:cNvSpPr txBox="1"/>
          <p:nvPr/>
        </p:nvSpPr>
        <p:spPr>
          <a:xfrm>
            <a:off x="5895974" y="4862403"/>
            <a:ext cx="3008043" cy="1338828"/>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Also allow reimbursement to foster parents who commit to taking a child for the first time </a:t>
            </a:r>
            <a:r>
              <a:rPr lang="en-US" sz="1400" i="1" u="sng" dirty="0" smtClean="0">
                <a:solidFill>
                  <a:schemeClr val="tx2"/>
                </a:solidFill>
              </a:rPr>
              <a:t>from</a:t>
            </a:r>
            <a:r>
              <a:rPr lang="en-US" sz="1400" dirty="0" smtClean="0">
                <a:solidFill>
                  <a:schemeClr val="tx2"/>
                </a:solidFill>
              </a:rPr>
              <a:t> residential care</a:t>
            </a:r>
            <a:endParaRPr lang="en-US" dirty="0">
              <a:solidFill>
                <a:srgbClr val="D66628"/>
              </a:solidFill>
            </a:endParaRPr>
          </a:p>
        </p:txBody>
      </p:sp>
      <p:sp>
        <p:nvSpPr>
          <p:cNvPr id="8" name="TextBox 7"/>
          <p:cNvSpPr txBox="1"/>
          <p:nvPr/>
        </p:nvSpPr>
        <p:spPr>
          <a:xfrm>
            <a:off x="201881" y="4878853"/>
            <a:ext cx="2503219" cy="112338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How will this impact expenditures to residential providers?</a:t>
            </a:r>
            <a:endParaRPr lang="en-US" sz="1400" kern="0" dirty="0">
              <a:solidFill>
                <a:srgbClr val="595959"/>
              </a:solidFill>
            </a:endParaRPr>
          </a:p>
        </p:txBody>
      </p:sp>
      <p:sp>
        <p:nvSpPr>
          <p:cNvPr id="9"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Family is critical component of successful treatment</a:t>
            </a:r>
          </a:p>
          <a:p>
            <a:pPr marL="114300" indent="-114300" defTabSz="914400">
              <a:lnSpc>
                <a:spcPct val="100000"/>
              </a:lnSpc>
              <a:spcBef>
                <a:spcPts val="600"/>
              </a:spcBef>
              <a:buSzPct val="100000"/>
            </a:pPr>
            <a:r>
              <a:rPr lang="en-US" sz="1400" kern="0" dirty="0" smtClean="0"/>
              <a:t>John Lyons’ research has found those who benefit the most from residential care:  </a:t>
            </a:r>
            <a:r>
              <a:rPr lang="en-US" sz="1400" i="1" kern="0" dirty="0" smtClean="0"/>
              <a:t>“youth with someone in the community who wants them back.”</a:t>
            </a:r>
          </a:p>
          <a:p>
            <a:pPr marL="114300" indent="-114300" defTabSz="914400">
              <a:lnSpc>
                <a:spcPct val="100000"/>
              </a:lnSpc>
              <a:spcBef>
                <a:spcPts val="600"/>
              </a:spcBef>
              <a:buSzPct val="100000"/>
            </a:pPr>
            <a:r>
              <a:rPr lang="en-US" sz="1400" kern="0" dirty="0" smtClean="0"/>
              <a:t>Allows systems to use residential care for emergencies, and prevent disruptions leading to additional placements </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Shift in treatment model used in residential treatment programs to focus on short term stabilization; limit use of group homes</a:t>
            </a:r>
            <a:endParaRPr lang="en-US" sz="1400" kern="0" dirty="0"/>
          </a:p>
          <a:p>
            <a:pPr marL="114300" indent="-114300" defTabSz="914400">
              <a:lnSpc>
                <a:spcPct val="100000"/>
              </a:lnSpc>
              <a:spcBef>
                <a:spcPts val="600"/>
              </a:spcBef>
              <a:buSzPct val="100000"/>
            </a:pPr>
            <a:r>
              <a:rPr lang="en-US" sz="1400" kern="0" dirty="0" smtClean="0"/>
              <a:t>Willingness of foster parents to participate in treatment</a:t>
            </a:r>
          </a:p>
          <a:p>
            <a:pPr marL="114300" indent="-114300" defTabSz="914400">
              <a:lnSpc>
                <a:spcPct val="100000"/>
              </a:lnSpc>
              <a:spcBef>
                <a:spcPts val="600"/>
              </a:spcBef>
              <a:buSzPct val="100000"/>
            </a:pPr>
            <a:r>
              <a:rPr lang="en-US" sz="1400" kern="0" dirty="0" smtClean="0"/>
              <a:t>Change expectations for and value of foster parents (kin and non-kin)</a:t>
            </a:r>
          </a:p>
          <a:p>
            <a:pPr marL="114300" indent="-114300" defTabSz="914400">
              <a:lnSpc>
                <a:spcPct val="100000"/>
              </a:lnSpc>
              <a:buSzPct val="100000"/>
            </a:pPr>
            <a:endParaRPr lang="en-US" sz="1200" kern="0" dirty="0" smtClean="0"/>
          </a:p>
        </p:txBody>
      </p:sp>
      <p:sp>
        <p:nvSpPr>
          <p:cNvPr id="10"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10</a:t>
            </a:fld>
            <a:endParaRPr lang="en-US" dirty="0">
              <a:solidFill>
                <a:srgbClr val="595959"/>
              </a:solidFill>
            </a:endParaRPr>
          </a:p>
        </p:txBody>
      </p:sp>
    </p:spTree>
    <p:extLst>
      <p:ext uri="{BB962C8B-B14F-4D97-AF65-F5344CB8AC3E}">
        <p14:creationId xmlns:p14="http://schemas.microsoft.com/office/powerpoint/2010/main" val="261772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Enhance reimbursement for recruitment, development and support of foster </a:t>
            </a:r>
            <a:r>
              <a:rPr lang="en-US" dirty="0" smtClean="0"/>
              <a:t>families</a:t>
            </a:r>
            <a:endParaRPr lang="en-US" dirty="0"/>
          </a:p>
        </p:txBody>
      </p:sp>
      <p:sp>
        <p:nvSpPr>
          <p:cNvPr id="6" name="TextBox 5"/>
          <p:cNvSpPr txBox="1"/>
          <p:nvPr/>
        </p:nvSpPr>
        <p:spPr>
          <a:xfrm>
            <a:off x="2705099" y="5537352"/>
            <a:ext cx="3430857" cy="1492716"/>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Foster family support staff do not exist in many jurisdictions. Will states commit resources to develop this function?</a:t>
            </a:r>
          </a:p>
          <a:p>
            <a:pPr marL="114300" indent="-114300">
              <a:spcBef>
                <a:spcPts val="600"/>
              </a:spcBef>
              <a:spcAft>
                <a:spcPts val="600"/>
              </a:spcAft>
              <a:buClr>
                <a:srgbClr val="DA5521"/>
              </a:buClr>
              <a:buFont typeface="Arial" panose="020B0604020202020204" pitchFamily="34" charset="0"/>
              <a:buChar char="•"/>
            </a:pPr>
            <a:endParaRPr lang="en-US" sz="1400" dirty="0">
              <a:solidFill>
                <a:schemeClr val="tx2"/>
              </a:solidFill>
            </a:endParaRPr>
          </a:p>
        </p:txBody>
      </p:sp>
      <p:sp>
        <p:nvSpPr>
          <p:cNvPr id="7" name="TextBox 6"/>
          <p:cNvSpPr txBox="1"/>
          <p:nvPr/>
        </p:nvSpPr>
        <p:spPr>
          <a:xfrm>
            <a:off x="6135957" y="5527024"/>
            <a:ext cx="3008043" cy="1769715"/>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17475" indent="-117475">
              <a:spcAft>
                <a:spcPts val="600"/>
              </a:spcAft>
              <a:buClr>
                <a:srgbClr val="DA5521"/>
              </a:buClr>
              <a:buFont typeface="Arial" panose="020B0604020202020204" pitchFamily="34" charset="0"/>
              <a:buChar char="•"/>
            </a:pPr>
            <a:r>
              <a:rPr lang="en-US" sz="1400" dirty="0" smtClean="0">
                <a:solidFill>
                  <a:schemeClr val="tx2"/>
                </a:solidFill>
              </a:rPr>
              <a:t>Enhance reimbursement for casework to support of in home and after care services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5508516"/>
            <a:ext cx="2503219" cy="112338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smtClean="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Will these supports also be available for kin foster parents?</a:t>
            </a:r>
            <a:endParaRPr lang="en-US" sz="1400" kern="0" dirty="0">
              <a:solidFill>
                <a:srgbClr val="595959"/>
              </a:solidFill>
            </a:endParaRPr>
          </a:p>
        </p:txBody>
      </p:sp>
      <p:sp>
        <p:nvSpPr>
          <p:cNvPr id="9"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This function is often under-staffed, because it does not focus directly on clients</a:t>
            </a:r>
          </a:p>
          <a:p>
            <a:pPr marL="114300" indent="-114300" defTabSz="914400">
              <a:lnSpc>
                <a:spcPct val="100000"/>
              </a:lnSpc>
              <a:spcBef>
                <a:spcPts val="600"/>
              </a:spcBef>
              <a:buSzPct val="100000"/>
            </a:pPr>
            <a:r>
              <a:rPr lang="en-US" sz="1400" kern="0" dirty="0" smtClean="0"/>
              <a:t>Lack of leadership emphasis of importance of foster families leads to treating foster parents as “providers”, or para-professionals whose opinion about the child’s needs is not valued</a:t>
            </a:r>
          </a:p>
          <a:p>
            <a:pPr marL="114300" indent="-114300" defTabSz="914400">
              <a:lnSpc>
                <a:spcPct val="100000"/>
              </a:lnSpc>
              <a:spcBef>
                <a:spcPts val="600"/>
              </a:spcBef>
              <a:buSzPct val="100000"/>
            </a:pPr>
            <a:r>
              <a:rPr lang="en-US" sz="1400" kern="0" dirty="0" smtClean="0"/>
              <a:t>In order to meet the best interests of kids, kinship and foster family care should be the primary placement option for all kids entering care, and therefore should be especially incentivized  </a:t>
            </a:r>
          </a:p>
          <a:p>
            <a:pPr marL="114300" indent="-114300" defTabSz="914400">
              <a:lnSpc>
                <a:spcPct val="100000"/>
              </a:lnSpc>
              <a:spcBef>
                <a:spcPts val="600"/>
              </a:spcBef>
              <a:buSzPct val="100000"/>
            </a:pPr>
            <a:r>
              <a:rPr lang="en-US" sz="1400" kern="0" dirty="0" smtClean="0"/>
              <a:t>Efforts to reduce over-reliance on congregate care will necessitate greater attention to foster family development and support</a:t>
            </a:r>
          </a:p>
          <a:p>
            <a:pPr marL="114300" indent="-114300" defTabSz="914400">
              <a:lnSpc>
                <a:spcPct val="100000"/>
              </a:lnSpc>
              <a:spcBef>
                <a:spcPts val="600"/>
              </a:spcBef>
              <a:spcAft>
                <a:spcPts val="600"/>
              </a:spcAft>
              <a:buSzPct val="100000"/>
            </a:pPr>
            <a:r>
              <a:rPr lang="en-US" sz="1400" kern="0" dirty="0" smtClean="0"/>
              <a:t>Studies of foster parents leaving the system point to poor support and poor treatment by public agency staff as the primary reasons</a:t>
            </a:r>
          </a:p>
          <a:p>
            <a:pPr marL="0" indent="0" defTabSz="914400">
              <a:lnSpc>
                <a:spcPct val="100000"/>
              </a:lnSpc>
              <a:spcBef>
                <a:spcPts val="600"/>
              </a:spcBef>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Fewer disruptions in foster care, leading to more and faster permanency for kids in foster care</a:t>
            </a:r>
          </a:p>
          <a:p>
            <a:pPr marL="114300" indent="-114300" defTabSz="914400">
              <a:lnSpc>
                <a:spcPct val="100000"/>
              </a:lnSpc>
              <a:spcBef>
                <a:spcPts val="600"/>
              </a:spcBef>
              <a:buSzPct val="100000"/>
            </a:pPr>
            <a:r>
              <a:rPr lang="en-US" sz="1400" dirty="0" smtClean="0"/>
              <a:t>Currently, a </a:t>
            </a:r>
            <a:r>
              <a:rPr lang="en-US" sz="1400" dirty="0"/>
              <a:t>child placed outside the home changed placements on average slightly more than 3 times in 3 </a:t>
            </a:r>
            <a:r>
              <a:rPr lang="en-US" sz="1400" dirty="0" smtClean="0"/>
              <a:t>years, which represents very poor practice for children’s developmental needs*</a:t>
            </a:r>
            <a:endParaRPr lang="en-US" sz="1400" dirty="0"/>
          </a:p>
          <a:p>
            <a:pPr marL="114300" indent="-114300" defTabSz="914400">
              <a:lnSpc>
                <a:spcPct val="100000"/>
              </a:lnSpc>
              <a:buSzPct val="100000"/>
            </a:pPr>
            <a:endParaRPr lang="en-US" sz="1200" kern="0" dirty="0" smtClean="0"/>
          </a:p>
        </p:txBody>
      </p:sp>
      <p:sp>
        <p:nvSpPr>
          <p:cNvPr id="10"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11</a:t>
            </a:fld>
            <a:endParaRPr lang="en-US" dirty="0">
              <a:solidFill>
                <a:srgbClr val="595959"/>
              </a:solidFill>
            </a:endParaRPr>
          </a:p>
        </p:txBody>
      </p:sp>
    </p:spTree>
    <p:extLst>
      <p:ext uri="{BB962C8B-B14F-4D97-AF65-F5344CB8AC3E}">
        <p14:creationId xmlns:p14="http://schemas.microsoft.com/office/powerpoint/2010/main" val="808412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Increase tax credit for teens, sibling groups and children with  special needs</a:t>
            </a:r>
            <a:br>
              <a:rPr lang="en-US" dirty="0"/>
            </a:b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Recruiting additional foster parents for teens is essential part of reducing need for group care</a:t>
            </a:r>
          </a:p>
          <a:p>
            <a:pPr marL="114300" indent="-114300" defTabSz="914400">
              <a:lnSpc>
                <a:spcPct val="100000"/>
              </a:lnSpc>
              <a:spcBef>
                <a:spcPts val="600"/>
              </a:spcBef>
              <a:buSzPct val="100000"/>
            </a:pPr>
            <a:r>
              <a:rPr lang="en-US" sz="1400" kern="0" dirty="0" smtClean="0"/>
              <a:t>Need to recruit foster parents specifically for teens</a:t>
            </a:r>
          </a:p>
          <a:p>
            <a:pPr marL="114300" indent="-114300" defTabSz="914400">
              <a:lnSpc>
                <a:spcPct val="100000"/>
              </a:lnSpc>
              <a:spcBef>
                <a:spcPts val="600"/>
              </a:spcBef>
              <a:buSzPct val="100000"/>
            </a:pPr>
            <a:r>
              <a:rPr lang="en-US" sz="1400" kern="0" dirty="0" smtClean="0"/>
              <a:t>Foster care payments typically do not fully reimburse parents for the costs they incur</a:t>
            </a:r>
          </a:p>
          <a:p>
            <a:pPr marL="114300" indent="-114300" defTabSz="914400">
              <a:lnSpc>
                <a:spcPct val="100000"/>
              </a:lnSpc>
              <a:spcBef>
                <a:spcPts val="600"/>
              </a:spcBef>
              <a:buSzPct val="100000"/>
            </a:pPr>
            <a:r>
              <a:rPr lang="en-US" sz="1400" kern="0" dirty="0" smtClean="0"/>
              <a:t>Foster parents of teens must often make financial compromises</a:t>
            </a:r>
          </a:p>
          <a:p>
            <a:pPr marL="114300" indent="-114300" defTabSz="914400">
              <a:lnSpc>
                <a:spcPct val="100000"/>
              </a:lnSpc>
              <a:spcBef>
                <a:spcPts val="600"/>
              </a:spcBef>
              <a:spcAft>
                <a:spcPts val="1200"/>
              </a:spcAft>
              <a:buSzPct val="100000"/>
            </a:pPr>
            <a:r>
              <a:rPr lang="en-US" sz="1400" kern="0" dirty="0" smtClean="0"/>
              <a:t>Existing tax credit fails to recognize transitional nature of foster care</a:t>
            </a:r>
          </a:p>
          <a:p>
            <a:pPr marL="0" indent="0" defTabSz="914400">
              <a:lnSpc>
                <a:spcPct val="100000"/>
              </a:lnSpc>
              <a:spcBef>
                <a:spcPts val="600"/>
              </a:spcBef>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dirty="0" smtClean="0"/>
              <a:t>More than 1/3 of children in foster care are teens</a:t>
            </a:r>
          </a:p>
          <a:p>
            <a:pPr marL="114300" indent="-114300" defTabSz="914400">
              <a:lnSpc>
                <a:spcPct val="100000"/>
              </a:lnSpc>
              <a:spcBef>
                <a:spcPts val="600"/>
              </a:spcBef>
              <a:buSzPct val="100000"/>
            </a:pPr>
            <a:r>
              <a:rPr lang="en-US" sz="1400" dirty="0" smtClean="0"/>
              <a:t>Teens are most likely to be placed in a non-family setting</a:t>
            </a:r>
          </a:p>
          <a:p>
            <a:pPr marL="114300" indent="-114300" defTabSz="914400">
              <a:lnSpc>
                <a:spcPct val="100000"/>
              </a:lnSpc>
              <a:spcBef>
                <a:spcPts val="600"/>
              </a:spcBef>
              <a:buSzPct val="100000"/>
            </a:pPr>
            <a:r>
              <a:rPr lang="en-US" sz="1400" dirty="0" smtClean="0"/>
              <a:t>Most foster parents are low- and middle-income</a:t>
            </a:r>
            <a:endParaRPr lang="en-US" sz="1400" dirty="0"/>
          </a:p>
          <a:p>
            <a:pPr marL="114300" indent="-114300" defTabSz="914400">
              <a:lnSpc>
                <a:spcPct val="100000"/>
              </a:lnSpc>
              <a:buSzPct val="100000"/>
            </a:pPr>
            <a:endParaRPr lang="en-US" sz="1200" kern="0" dirty="0" smtClean="0"/>
          </a:p>
        </p:txBody>
      </p:sp>
      <p:sp>
        <p:nvSpPr>
          <p:cNvPr id="6" name="TextBox 5"/>
          <p:cNvSpPr txBox="1"/>
          <p:nvPr/>
        </p:nvSpPr>
        <p:spPr>
          <a:xfrm>
            <a:off x="2705098" y="4810212"/>
            <a:ext cx="3430857" cy="2292935"/>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Financial incentives to care for teens will only reinforce negative stereotype of foster parents who are in it for the money</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Insufficient incentive to attract foster parents for teens</a:t>
            </a:r>
          </a:p>
          <a:p>
            <a:pPr marL="114300" indent="-114300">
              <a:spcBef>
                <a:spcPts val="600"/>
              </a:spcBef>
              <a:spcAft>
                <a:spcPts val="600"/>
              </a:spcAft>
              <a:buClr>
                <a:srgbClr val="DA5521"/>
              </a:buClr>
              <a:buFont typeface="Arial" panose="020B0604020202020204" pitchFamily="34" charset="0"/>
              <a:buChar char="•"/>
            </a:pPr>
            <a:endParaRPr lang="en-US" sz="1400" dirty="0">
              <a:solidFill>
                <a:schemeClr val="tx2"/>
              </a:solidFill>
            </a:endParaRPr>
          </a:p>
        </p:txBody>
      </p:sp>
      <p:sp>
        <p:nvSpPr>
          <p:cNvPr id="7" name="TextBox 6"/>
          <p:cNvSpPr txBox="1"/>
          <p:nvPr/>
        </p:nvSpPr>
        <p:spPr>
          <a:xfrm>
            <a:off x="6135954" y="4795189"/>
            <a:ext cx="2806165" cy="2062103"/>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17475" indent="-117475">
              <a:spcAft>
                <a:spcPts val="600"/>
              </a:spcAft>
              <a:buClr>
                <a:srgbClr val="DA5521"/>
              </a:buClr>
              <a:buFont typeface="Arial" panose="020B0604020202020204" pitchFamily="34" charset="0"/>
              <a:buChar char="•"/>
            </a:pPr>
            <a:r>
              <a:rPr lang="en-US" sz="1400" dirty="0" smtClean="0">
                <a:solidFill>
                  <a:schemeClr val="tx2"/>
                </a:solidFill>
              </a:rPr>
              <a:t>Means test tax credit </a:t>
            </a:r>
          </a:p>
          <a:p>
            <a:pPr marL="117475" indent="-117475">
              <a:spcAft>
                <a:spcPts val="600"/>
              </a:spcAft>
              <a:buClr>
                <a:srgbClr val="DA5521"/>
              </a:buClr>
              <a:buFont typeface="Arial" panose="020B0604020202020204" pitchFamily="34" charset="0"/>
              <a:buChar char="•"/>
            </a:pPr>
            <a:r>
              <a:rPr lang="en-US" sz="1400" dirty="0" smtClean="0">
                <a:solidFill>
                  <a:schemeClr val="tx2"/>
                </a:solidFill>
              </a:rPr>
              <a:t>Make credit refundable</a:t>
            </a:r>
          </a:p>
          <a:p>
            <a:pPr marL="117475" indent="-117475">
              <a:spcAft>
                <a:spcPts val="600"/>
              </a:spcAft>
              <a:buClr>
                <a:srgbClr val="DA5521"/>
              </a:buClr>
              <a:buFont typeface="Arial" panose="020B0604020202020204" pitchFamily="34" charset="0"/>
              <a:buChar char="•"/>
            </a:pPr>
            <a:r>
              <a:rPr lang="en-US" sz="1400" dirty="0">
                <a:solidFill>
                  <a:schemeClr val="tx2"/>
                </a:solidFill>
              </a:rPr>
              <a:t>In time, expand to all children and youth placed in a resource </a:t>
            </a:r>
            <a:r>
              <a:rPr lang="en-US" sz="1400" dirty="0" smtClean="0">
                <a:solidFill>
                  <a:schemeClr val="tx2"/>
                </a:solidFill>
              </a:rPr>
              <a:t>home</a:t>
            </a: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802190"/>
            <a:ext cx="2503219" cy="192360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smtClean="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Is tax credit per child or per family?</a:t>
            </a:r>
          </a:p>
          <a:p>
            <a:pPr marL="114300" lvl="0" indent="-114300" defTabSz="914400" fontAlgn="base">
              <a:spcBef>
                <a:spcPts val="600"/>
              </a:spcBef>
              <a:spcAft>
                <a:spcPct val="0"/>
              </a:spcAft>
              <a:buClr>
                <a:srgbClr val="DA5521"/>
              </a:buClr>
              <a:buSzPct val="100000"/>
              <a:buFontTx/>
              <a:buChar char="•"/>
            </a:pPr>
            <a:r>
              <a:rPr lang="en-US" sz="1400" kern="0" dirty="0">
                <a:solidFill>
                  <a:srgbClr val="595959"/>
                </a:solidFill>
              </a:rPr>
              <a:t>What are the implications for resource parents caring for undocumented children?</a:t>
            </a:r>
          </a:p>
          <a:p>
            <a:pPr marL="114300" lvl="0" indent="-114300" defTabSz="914400" fontAlgn="base">
              <a:spcBef>
                <a:spcPts val="600"/>
              </a:spcBef>
              <a:spcAft>
                <a:spcPct val="0"/>
              </a:spcAft>
              <a:buClr>
                <a:srgbClr val="DA5521"/>
              </a:buClr>
              <a:buSzPct val="100000"/>
              <a:buFontTx/>
              <a:buChar char="•"/>
            </a:pPr>
            <a:endParaRPr lang="en-US" sz="1400" kern="0" dirty="0">
              <a:solidFill>
                <a:srgbClr val="595959"/>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12</a:t>
            </a:fld>
            <a:endParaRPr lang="en-US" dirty="0">
              <a:solidFill>
                <a:srgbClr val="595959"/>
              </a:solidFill>
            </a:endParaRPr>
          </a:p>
        </p:txBody>
      </p:sp>
    </p:spTree>
    <p:extLst>
      <p:ext uri="{BB962C8B-B14F-4D97-AF65-F5344CB8AC3E}">
        <p14:creationId xmlns:p14="http://schemas.microsoft.com/office/powerpoint/2010/main" val="291797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6B3CCE6-3D7D-AC46-9877-BAC74626ABE8}" type="slidenum">
              <a:rPr lang="en-US" smtClean="0"/>
              <a:pPr/>
              <a:t>13</a:t>
            </a:fld>
            <a:endParaRPr lang="en-US" dirty="0"/>
          </a:p>
        </p:txBody>
      </p:sp>
      <p:sp>
        <p:nvSpPr>
          <p:cNvPr id="5" name="Title 4"/>
          <p:cNvSpPr>
            <a:spLocks noGrp="1"/>
          </p:cNvSpPr>
          <p:nvPr>
            <p:ph type="title"/>
          </p:nvPr>
        </p:nvSpPr>
        <p:spPr>
          <a:xfrm>
            <a:off x="523337" y="253336"/>
            <a:ext cx="8229600" cy="1020762"/>
          </a:xfrm>
        </p:spPr>
        <p:txBody>
          <a:bodyPr/>
          <a:lstStyle/>
          <a:p>
            <a:r>
              <a:rPr lang="en-US" dirty="0"/>
              <a:t>Building a more capable workforce</a:t>
            </a:r>
          </a:p>
        </p:txBody>
      </p:sp>
      <p:sp>
        <p:nvSpPr>
          <p:cNvPr id="29" name="Rectangle 28"/>
          <p:cNvSpPr/>
          <p:nvPr/>
        </p:nvSpPr>
        <p:spPr bwMode="auto">
          <a:xfrm>
            <a:off x="6858000" y="1444978"/>
            <a:ext cx="2133600" cy="5260622"/>
          </a:xfrm>
          <a:prstGeom prst="rect">
            <a:avLst/>
          </a:prstGeom>
          <a:solidFill>
            <a:schemeClr val="accent1">
              <a:lumMod val="40000"/>
              <a:lumOff val="60000"/>
              <a:alpha val="19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p:txBody>
      </p:sp>
      <p:sp>
        <p:nvSpPr>
          <p:cNvPr id="32" name="TextBox 31"/>
          <p:cNvSpPr txBox="1"/>
          <p:nvPr/>
        </p:nvSpPr>
        <p:spPr>
          <a:xfrm>
            <a:off x="6867937" y="1478354"/>
            <a:ext cx="2113725" cy="369332"/>
          </a:xfrm>
          <a:prstGeom prst="rect">
            <a:avLst/>
          </a:prstGeom>
          <a:solidFill>
            <a:schemeClr val="accent1">
              <a:lumMod val="60000"/>
              <a:lumOff val="40000"/>
            </a:schemeClr>
          </a:solidFill>
        </p:spPr>
        <p:txBody>
          <a:bodyPr wrap="square" rtlCol="0">
            <a:spAutoFit/>
          </a:bodyPr>
          <a:lstStyle/>
          <a:p>
            <a:pPr algn="ctr"/>
            <a:r>
              <a:rPr lang="en-US" dirty="0" smtClean="0">
                <a:solidFill>
                  <a:schemeClr val="bg1"/>
                </a:solidFill>
              </a:rPr>
              <a:t>VISION</a:t>
            </a:r>
            <a:endParaRPr lang="en-US" dirty="0">
              <a:solidFill>
                <a:schemeClr val="bg1"/>
              </a:solidFill>
            </a:endParaRPr>
          </a:p>
        </p:txBody>
      </p:sp>
      <p:pic>
        <p:nvPicPr>
          <p:cNvPr id="26" name="Picture 25" descr="individualiconsnocopy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731640"/>
            <a:ext cx="2286000" cy="2286000"/>
          </a:xfrm>
          <a:prstGeom prst="rect">
            <a:avLst/>
          </a:prstGeom>
        </p:spPr>
      </p:pic>
      <p:sp>
        <p:nvSpPr>
          <p:cNvPr id="27" name="TextBox 26"/>
          <p:cNvSpPr txBox="1"/>
          <p:nvPr/>
        </p:nvSpPr>
        <p:spPr>
          <a:xfrm>
            <a:off x="7063609" y="4009190"/>
            <a:ext cx="1782015" cy="2031325"/>
          </a:xfrm>
          <a:prstGeom prst="rect">
            <a:avLst/>
          </a:prstGeom>
          <a:noFill/>
        </p:spPr>
        <p:txBody>
          <a:bodyPr wrap="square" rtlCol="0">
            <a:spAutoFit/>
          </a:bodyPr>
          <a:lstStyle/>
          <a:p>
            <a:pPr lvl="0" algn="ctr"/>
            <a:r>
              <a:rPr lang="en-US" sz="1700" b="1" dirty="0">
                <a:solidFill>
                  <a:schemeClr val="tx2"/>
                </a:solidFill>
              </a:rPr>
              <a:t>More experienced workers         focus on directly helping </a:t>
            </a:r>
            <a:r>
              <a:rPr lang="en-US" sz="1700" b="1" dirty="0" smtClean="0">
                <a:solidFill>
                  <a:schemeClr val="tx2"/>
                </a:solidFill>
              </a:rPr>
              <a:t>kids.</a:t>
            </a:r>
            <a:r>
              <a:rPr lang="en-US" b="1" dirty="0" smtClean="0">
                <a:solidFill>
                  <a:schemeClr val="tx2"/>
                </a:solidFill>
              </a:rPr>
              <a:t>                               </a:t>
            </a:r>
            <a:endParaRPr lang="en-US" b="1" dirty="0">
              <a:solidFill>
                <a:schemeClr val="tx2"/>
              </a:solidFill>
            </a:endParaRPr>
          </a:p>
          <a:p>
            <a:endParaRPr lang="en-US" dirty="0"/>
          </a:p>
        </p:txBody>
      </p:sp>
      <p:graphicFrame>
        <p:nvGraphicFramePr>
          <p:cNvPr id="33" name="Table 32"/>
          <p:cNvGraphicFramePr>
            <a:graphicFrameLocks noGrp="1"/>
          </p:cNvGraphicFramePr>
          <p:nvPr>
            <p:extLst>
              <p:ext uri="{D42A27DB-BD31-4B8C-83A1-F6EECF244321}">
                <p14:modId xmlns:p14="http://schemas.microsoft.com/office/powerpoint/2010/main" val="2058226680"/>
              </p:ext>
            </p:extLst>
          </p:nvPr>
        </p:nvGraphicFramePr>
        <p:xfrm>
          <a:off x="218659" y="1478354"/>
          <a:ext cx="6837234" cy="5222697"/>
        </p:xfrm>
        <a:graphic>
          <a:graphicData uri="http://schemas.openxmlformats.org/drawingml/2006/table">
            <a:tbl>
              <a:tblPr firstRow="1" bandRow="1">
                <a:tableStyleId>{5C22544A-7EE6-4342-B048-85BDC9FD1C3A}</a:tableStyleId>
              </a:tblPr>
              <a:tblGrid>
                <a:gridCol w="804923"/>
                <a:gridCol w="1282890"/>
                <a:gridCol w="1009934"/>
                <a:gridCol w="1146412"/>
                <a:gridCol w="1446663"/>
                <a:gridCol w="1146412"/>
              </a:tblGrid>
              <a:tr h="1210255">
                <a:tc>
                  <a:txBody>
                    <a:bodyPr/>
                    <a:lstStyle/>
                    <a:p>
                      <a:pPr algn="ctr"/>
                      <a:endParaRPr lang="en-US" sz="1600" dirty="0">
                        <a:solidFill>
                          <a:schemeClr val="tx2"/>
                        </a:solidFill>
                      </a:endParaRPr>
                    </a:p>
                  </a:txBody>
                  <a:tcPr>
                    <a:solidFill>
                      <a:schemeClr val="accent2">
                        <a:lumMod val="60000"/>
                        <a:lumOff val="40000"/>
                      </a:schemeClr>
                    </a:solidFill>
                  </a:tcPr>
                </a:tc>
                <a:tc>
                  <a:txBody>
                    <a:bodyPr/>
                    <a:lstStyle/>
                    <a:p>
                      <a:pPr algn="ctr"/>
                      <a:endParaRPr lang="en-US" sz="1150" b="1" dirty="0" smtClean="0">
                        <a:solidFill>
                          <a:schemeClr val="tx2"/>
                        </a:solidFill>
                      </a:endParaRPr>
                    </a:p>
                    <a:p>
                      <a:pPr algn="ctr"/>
                      <a:r>
                        <a:rPr lang="en-US" sz="1150" b="1" dirty="0" smtClean="0">
                          <a:solidFill>
                            <a:schemeClr val="tx2"/>
                          </a:solidFill>
                        </a:rPr>
                        <a:t>CASEWORKER</a:t>
                      </a:r>
                    </a:p>
                    <a:p>
                      <a:pPr algn="ctr"/>
                      <a:r>
                        <a:rPr lang="en-US" sz="1150" b="1" dirty="0" smtClean="0">
                          <a:solidFill>
                            <a:schemeClr val="tx2"/>
                          </a:solidFill>
                        </a:rPr>
                        <a:t>LOAN</a:t>
                      </a:r>
                      <a:r>
                        <a:rPr lang="en-US" sz="1150" b="1" baseline="0" dirty="0" smtClean="0">
                          <a:solidFill>
                            <a:schemeClr val="tx2"/>
                          </a:solidFill>
                        </a:rPr>
                        <a:t> FORGIVENESS</a:t>
                      </a:r>
                      <a:endParaRPr lang="en-US" sz="1150" b="1" dirty="0">
                        <a:solidFill>
                          <a:schemeClr val="tx2"/>
                        </a:solidFill>
                      </a:endParaRPr>
                    </a:p>
                  </a:txBody>
                  <a:tcPr>
                    <a:solidFill>
                      <a:schemeClr val="accent2">
                        <a:lumMod val="60000"/>
                        <a:lumOff val="40000"/>
                      </a:schemeClr>
                    </a:solidFill>
                  </a:tcPr>
                </a:tc>
                <a:tc>
                  <a:txBody>
                    <a:bodyPr/>
                    <a:lstStyle/>
                    <a:p>
                      <a:pPr algn="ctr"/>
                      <a:endParaRPr lang="en-US" sz="1150" b="1" dirty="0" smtClean="0">
                        <a:solidFill>
                          <a:schemeClr val="tx2"/>
                        </a:solidFill>
                      </a:endParaRPr>
                    </a:p>
                    <a:p>
                      <a:pPr algn="ctr"/>
                      <a:endParaRPr lang="en-US" sz="1150" b="1" dirty="0" smtClean="0">
                        <a:solidFill>
                          <a:schemeClr val="tx2"/>
                        </a:solidFill>
                      </a:endParaRPr>
                    </a:p>
                    <a:p>
                      <a:pPr algn="ctr"/>
                      <a:r>
                        <a:rPr lang="en-US" sz="1150" b="1" dirty="0" smtClean="0">
                          <a:solidFill>
                            <a:schemeClr val="tx2"/>
                          </a:solidFill>
                        </a:rPr>
                        <a:t>CASE</a:t>
                      </a:r>
                    </a:p>
                    <a:p>
                      <a:pPr algn="ctr"/>
                      <a:r>
                        <a:rPr lang="en-US" sz="1150" b="1" dirty="0" smtClean="0">
                          <a:solidFill>
                            <a:schemeClr val="tx2"/>
                          </a:solidFill>
                        </a:rPr>
                        <a:t>WORKERS</a:t>
                      </a:r>
                      <a:endParaRPr lang="en-US" sz="1150" b="1" dirty="0">
                        <a:solidFill>
                          <a:schemeClr val="tx2"/>
                        </a:solidFill>
                      </a:endParaRPr>
                    </a:p>
                  </a:txBody>
                  <a:tcPr>
                    <a:solidFill>
                      <a:schemeClr val="accent2">
                        <a:lumMod val="60000"/>
                        <a:lumOff val="40000"/>
                      </a:schemeClr>
                    </a:solidFill>
                  </a:tcPr>
                </a:tc>
                <a:tc>
                  <a:txBody>
                    <a:bodyPr/>
                    <a:lstStyle/>
                    <a:p>
                      <a:pPr algn="ctr"/>
                      <a:endParaRPr lang="en-US" sz="1150" b="1" dirty="0" smtClean="0">
                        <a:solidFill>
                          <a:schemeClr val="tx2"/>
                        </a:solidFill>
                      </a:endParaRPr>
                    </a:p>
                    <a:p>
                      <a:pPr algn="l"/>
                      <a:r>
                        <a:rPr lang="en-US" sz="1150" b="1" dirty="0" smtClean="0">
                          <a:solidFill>
                            <a:schemeClr val="tx2"/>
                          </a:solidFill>
                        </a:rPr>
                        <a:t>TRAINING OF CHILD</a:t>
                      </a:r>
                      <a:r>
                        <a:rPr lang="en-US" sz="1150" b="1" baseline="0" dirty="0" smtClean="0">
                          <a:solidFill>
                            <a:schemeClr val="tx2"/>
                          </a:solidFill>
                        </a:rPr>
                        <a:t> PROTECTIVE SERVICES</a:t>
                      </a:r>
                      <a:r>
                        <a:rPr lang="en-US" sz="1150" b="1" dirty="0" smtClean="0">
                          <a:solidFill>
                            <a:schemeClr val="tx2"/>
                          </a:solidFill>
                        </a:rPr>
                        <a:t> STAFF</a:t>
                      </a:r>
                      <a:endParaRPr lang="en-US" sz="1150" b="1" dirty="0">
                        <a:solidFill>
                          <a:schemeClr val="tx2"/>
                        </a:solidFill>
                      </a:endParaRPr>
                    </a:p>
                  </a:txBody>
                  <a:tcPr>
                    <a:solidFill>
                      <a:schemeClr val="accent2">
                        <a:lumMod val="60000"/>
                        <a:lumOff val="40000"/>
                      </a:schemeClr>
                    </a:solidFill>
                  </a:tcPr>
                </a:tc>
                <a:tc>
                  <a:txBody>
                    <a:bodyPr/>
                    <a:lstStyle/>
                    <a:p>
                      <a:pPr algn="ctr"/>
                      <a:endParaRPr lang="en-US" sz="1150" b="1" dirty="0" smtClean="0">
                        <a:solidFill>
                          <a:schemeClr val="tx2"/>
                        </a:solidFill>
                      </a:endParaRPr>
                    </a:p>
                    <a:p>
                      <a:pPr algn="ctr"/>
                      <a:endParaRPr lang="en-US" sz="1150" b="1" dirty="0" smtClean="0">
                        <a:solidFill>
                          <a:schemeClr val="tx2"/>
                        </a:solidFill>
                      </a:endParaRPr>
                    </a:p>
                    <a:p>
                      <a:pPr algn="ctr"/>
                      <a:r>
                        <a:rPr lang="en-US" sz="1150" b="1" dirty="0" smtClean="0">
                          <a:solidFill>
                            <a:schemeClr val="tx2"/>
                          </a:solidFill>
                        </a:rPr>
                        <a:t>ADMINISTRATION</a:t>
                      </a:r>
                      <a:endParaRPr lang="en-US" sz="1150" b="1" dirty="0">
                        <a:solidFill>
                          <a:schemeClr val="tx2"/>
                        </a:solidFill>
                      </a:endParaRPr>
                    </a:p>
                  </a:txBody>
                  <a:tcPr>
                    <a:solidFill>
                      <a:schemeClr val="accent2">
                        <a:lumMod val="60000"/>
                        <a:lumOff val="40000"/>
                      </a:schemeClr>
                    </a:solidFill>
                  </a:tcPr>
                </a:tc>
                <a:tc>
                  <a:txBody>
                    <a:bodyPr/>
                    <a:lstStyle/>
                    <a:p>
                      <a:pPr algn="ctr"/>
                      <a:endParaRPr lang="en-US" sz="1150" b="1" dirty="0" smtClean="0">
                        <a:solidFill>
                          <a:schemeClr val="tx2"/>
                        </a:solidFill>
                      </a:endParaRPr>
                    </a:p>
                    <a:p>
                      <a:pPr algn="ctr"/>
                      <a:endParaRPr lang="en-US" sz="1150" b="1" dirty="0" smtClean="0">
                        <a:solidFill>
                          <a:schemeClr val="tx2"/>
                        </a:solidFill>
                      </a:endParaRPr>
                    </a:p>
                    <a:p>
                      <a:pPr algn="ctr"/>
                      <a:r>
                        <a:rPr lang="en-US" sz="1150" b="1" dirty="0" smtClean="0">
                          <a:solidFill>
                            <a:schemeClr val="tx2"/>
                          </a:solidFill>
                        </a:rPr>
                        <a:t>ELIGIBILITY</a:t>
                      </a:r>
                      <a:endParaRPr lang="en-US" sz="1150" b="1" dirty="0">
                        <a:solidFill>
                          <a:schemeClr val="tx2"/>
                        </a:solidFill>
                      </a:endParaRPr>
                    </a:p>
                  </a:txBody>
                  <a:tcPr>
                    <a:solidFill>
                      <a:schemeClr val="accent2">
                        <a:lumMod val="60000"/>
                        <a:lumOff val="40000"/>
                      </a:schemeClr>
                    </a:solidFill>
                  </a:tcPr>
                </a:tc>
              </a:tr>
              <a:tr h="1555845">
                <a:tc>
                  <a:txBody>
                    <a:bodyPr/>
                    <a:lstStyle/>
                    <a:p>
                      <a:pPr algn="ctr"/>
                      <a:endParaRPr lang="en-US" sz="1600" b="1" dirty="0" smtClean="0">
                        <a:solidFill>
                          <a:schemeClr val="tx2"/>
                        </a:solidFill>
                      </a:endParaRPr>
                    </a:p>
                    <a:p>
                      <a:pPr algn="ctr"/>
                      <a:r>
                        <a:rPr lang="en-US" sz="1400" b="1" dirty="0" smtClean="0">
                          <a:solidFill>
                            <a:schemeClr val="tx2"/>
                          </a:solidFill>
                        </a:rPr>
                        <a:t>NOW</a:t>
                      </a: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Allowed</a:t>
                      </a:r>
                      <a:r>
                        <a:rPr lang="en-US" sz="1200" b="0" baseline="0" dirty="0" smtClean="0">
                          <a:solidFill>
                            <a:schemeClr val="tx2"/>
                          </a:solidFill>
                        </a:rPr>
                        <a:t> after </a:t>
                      </a:r>
                    </a:p>
                    <a:p>
                      <a:pPr algn="ctr"/>
                      <a:r>
                        <a:rPr lang="en-US" sz="1200" b="0" baseline="0" dirty="0" smtClean="0">
                          <a:solidFill>
                            <a:schemeClr val="tx2"/>
                          </a:solidFill>
                        </a:rPr>
                        <a:t>10 years</a:t>
                      </a:r>
                      <a:endParaRPr lang="en-US" sz="1200" b="0" dirty="0" smtClean="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solidFill>
                        </a:rPr>
                        <a:t>Non-clinical counseling to children and families not allowed</a:t>
                      </a: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Not reimbursable</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Overhead and direct service costs combined</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Tied to 1996 AFDC standards</a:t>
                      </a:r>
                      <a:endParaRPr lang="en-US" sz="1200" b="0" dirty="0">
                        <a:solidFill>
                          <a:schemeClr val="tx2"/>
                        </a:solidFill>
                      </a:endParaRPr>
                    </a:p>
                  </a:txBody>
                  <a:tcPr>
                    <a:solidFill>
                      <a:schemeClr val="accent2">
                        <a:lumMod val="20000"/>
                        <a:lumOff val="80000"/>
                      </a:schemeClr>
                    </a:solidFill>
                  </a:tcPr>
                </a:tc>
              </a:tr>
              <a:tr h="2456597">
                <a:tc>
                  <a:txBody>
                    <a:bodyPr/>
                    <a:lstStyle/>
                    <a:p>
                      <a:pPr algn="ctr"/>
                      <a:endParaRPr lang="en-US" sz="1600" b="1" dirty="0" smtClean="0">
                        <a:solidFill>
                          <a:schemeClr val="tx2"/>
                        </a:solidFill>
                      </a:endParaRPr>
                    </a:p>
                    <a:p>
                      <a:pPr algn="ctr"/>
                      <a:r>
                        <a:rPr lang="en-US" sz="1600" b="1" dirty="0" smtClean="0">
                          <a:solidFill>
                            <a:schemeClr val="tx2"/>
                          </a:solidFill>
                        </a:rPr>
                        <a:t>IDEAS</a:t>
                      </a:r>
                      <a:endParaRPr lang="en-US" sz="1600" b="1"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Allowed after four years</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Allow reimburse-</a:t>
                      </a:r>
                      <a:r>
                        <a:rPr lang="en-US" sz="1400" b="0" dirty="0" err="1" smtClean="0">
                          <a:solidFill>
                            <a:schemeClr val="tx2"/>
                          </a:solidFill>
                        </a:rPr>
                        <a:t>ment</a:t>
                      </a:r>
                      <a:endParaRPr lang="en-US" sz="1400" b="0" dirty="0" smtClean="0">
                        <a:solidFill>
                          <a:schemeClr val="tx2"/>
                        </a:solidFill>
                      </a:endParaRPr>
                    </a:p>
                    <a:p>
                      <a:pPr algn="ctr"/>
                      <a:r>
                        <a:rPr lang="en-US" sz="1400" b="0" baseline="0" dirty="0" smtClean="0">
                          <a:solidFill>
                            <a:schemeClr val="tx2"/>
                          </a:solidFill>
                        </a:rPr>
                        <a:t> for all</a:t>
                      </a:r>
                    </a:p>
                    <a:p>
                      <a:pPr algn="ctr"/>
                      <a:r>
                        <a:rPr lang="en-US" sz="1400" b="0" baseline="0" dirty="0" smtClean="0">
                          <a:solidFill>
                            <a:schemeClr val="tx2"/>
                          </a:solidFill>
                        </a:rPr>
                        <a:t>activities for primary</a:t>
                      </a:r>
                    </a:p>
                    <a:p>
                      <a:pPr algn="ctr"/>
                      <a:r>
                        <a:rPr lang="en-US" sz="1400" b="0" baseline="0" dirty="0" smtClean="0">
                          <a:solidFill>
                            <a:schemeClr val="tx2"/>
                          </a:solidFill>
                        </a:rPr>
                        <a:t>case-worker</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Allow</a:t>
                      </a:r>
                      <a:r>
                        <a:rPr lang="en-US" sz="1400" b="0" baseline="0" dirty="0" smtClean="0">
                          <a:solidFill>
                            <a:schemeClr val="tx2"/>
                          </a:solidFill>
                        </a:rPr>
                        <a:t> reimburse-</a:t>
                      </a:r>
                      <a:r>
                        <a:rPr lang="en-US" sz="1400" b="0" baseline="0" dirty="0" err="1" smtClean="0">
                          <a:solidFill>
                            <a:schemeClr val="tx2"/>
                          </a:solidFill>
                        </a:rPr>
                        <a:t>ment</a:t>
                      </a:r>
                      <a:r>
                        <a:rPr lang="en-US" sz="1400" b="0" baseline="0" dirty="0" smtClean="0">
                          <a:solidFill>
                            <a:schemeClr val="tx2"/>
                          </a:solidFill>
                        </a:rPr>
                        <a:t> for competency-based training</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marL="0" algn="ctr" defTabSz="914400" rtl="0" eaLnBrk="1" latinLnBrk="0" hangingPunct="1"/>
                      <a:r>
                        <a:rPr lang="en-US" sz="1400" b="0" kern="1200" dirty="0" smtClean="0">
                          <a:solidFill>
                            <a:schemeClr val="tx2"/>
                          </a:solidFill>
                          <a:latin typeface="+mn-lt"/>
                          <a:ea typeface="+mn-ea"/>
                          <a:cs typeface="+mn-cs"/>
                        </a:rPr>
                        <a:t>Separate overhead from direct service (casework)</a:t>
                      </a:r>
                      <a:endParaRPr lang="en-US" sz="1400" b="0" kern="1200" dirty="0">
                        <a:solidFill>
                          <a:schemeClr val="tx2"/>
                        </a:solidFill>
                        <a:latin typeface="+mn-lt"/>
                        <a:ea typeface="+mn-ea"/>
                        <a:cs typeface="+mn-cs"/>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Phased-in elimination of income eligibility</a:t>
                      </a:r>
                      <a:r>
                        <a:rPr lang="en-US" sz="1400" b="0" baseline="0" dirty="0" smtClean="0">
                          <a:solidFill>
                            <a:schemeClr val="tx2"/>
                          </a:solidFill>
                        </a:rPr>
                        <a:t> </a:t>
                      </a:r>
                      <a:r>
                        <a:rPr lang="en-US" sz="1400" b="0" baseline="0" dirty="0" err="1" smtClean="0">
                          <a:solidFill>
                            <a:schemeClr val="tx2"/>
                          </a:solidFill>
                        </a:rPr>
                        <a:t>requirementwith</a:t>
                      </a:r>
                      <a:r>
                        <a:rPr lang="en-US" sz="1400" b="0" baseline="0" dirty="0" smtClean="0">
                          <a:solidFill>
                            <a:schemeClr val="tx2"/>
                          </a:solidFill>
                        </a:rPr>
                        <a:t> reduced federal match</a:t>
                      </a:r>
                      <a:endParaRPr lang="en-US" sz="1400" b="0" dirty="0">
                        <a:solidFill>
                          <a:schemeClr val="tx2"/>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414941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Revise caseworker loan forgiveness program</a:t>
            </a:r>
            <a:endParaRPr lang="en-US" dirty="0"/>
          </a:p>
        </p:txBody>
      </p:sp>
      <p:sp>
        <p:nvSpPr>
          <p:cNvPr id="5" name="TextBox 4"/>
          <p:cNvSpPr txBox="1"/>
          <p:nvPr/>
        </p:nvSpPr>
        <p:spPr>
          <a:xfrm>
            <a:off x="3586348" y="4832396"/>
            <a:ext cx="3003346" cy="2662267"/>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Will financial incentive lead to retention of lower quality, motivated workers?</a:t>
            </a:r>
          </a:p>
          <a:p>
            <a:pPr marL="114300" indent="-114300">
              <a:spcBef>
                <a:spcPts val="600"/>
              </a:spcBef>
              <a:spcAft>
                <a:spcPts val="600"/>
              </a:spcAft>
              <a:buClr>
                <a:srgbClr val="DA5521"/>
              </a:buClr>
              <a:buFont typeface="Arial" panose="020B0604020202020204" pitchFamily="34" charset="0"/>
              <a:buChar char="•"/>
            </a:pPr>
            <a:r>
              <a:rPr lang="en-US" sz="1400" dirty="0">
                <a:solidFill>
                  <a:schemeClr val="tx2"/>
                </a:solidFill>
              </a:rPr>
              <a:t>How would this program interact with private programs run by employers?</a:t>
            </a:r>
          </a:p>
          <a:p>
            <a:pPr marL="114300" indent="-114300">
              <a:spcBef>
                <a:spcPts val="600"/>
              </a:spcBef>
              <a:spcAft>
                <a:spcPts val="600"/>
              </a:spcAft>
              <a:buClr>
                <a:srgbClr val="DA5521"/>
              </a:buClr>
              <a:buFont typeface="Arial" panose="020B0604020202020204" pitchFamily="34" charset="0"/>
              <a:buChar char="•"/>
            </a:pPr>
            <a:endParaRPr lang="en-US" sz="1400" dirty="0" smtClean="0">
              <a:solidFill>
                <a:schemeClr val="tx2"/>
              </a:solidFill>
            </a:endParaRPr>
          </a:p>
          <a:p>
            <a:pPr marL="114300" indent="-114300">
              <a:spcBef>
                <a:spcPts val="600"/>
              </a:spcBef>
              <a:spcAft>
                <a:spcPts val="600"/>
              </a:spcAft>
              <a:buClr>
                <a:srgbClr val="DA5521"/>
              </a:buClr>
              <a:buFont typeface="Arial" panose="020B0604020202020204" pitchFamily="34" charset="0"/>
              <a:buChar char="•"/>
            </a:pPr>
            <a:endParaRPr lang="en-US" sz="1400" dirty="0">
              <a:solidFill>
                <a:schemeClr val="tx2"/>
              </a:solidFill>
            </a:endParaRPr>
          </a:p>
        </p:txBody>
      </p:sp>
      <p:sp>
        <p:nvSpPr>
          <p:cNvPr id="6" name="TextBox 5"/>
          <p:cNvSpPr txBox="1"/>
          <p:nvPr/>
        </p:nvSpPr>
        <p:spPr>
          <a:xfrm>
            <a:off x="6317673" y="4808324"/>
            <a:ext cx="2826324" cy="1769715"/>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17475" indent="-117475">
              <a:spcAft>
                <a:spcPts val="600"/>
              </a:spcAft>
              <a:buClr>
                <a:srgbClr val="DA5521"/>
              </a:buClr>
              <a:buFont typeface="Arial" panose="020B0604020202020204" pitchFamily="34" charset="0"/>
              <a:buChar char="•"/>
            </a:pPr>
            <a:r>
              <a:rPr lang="en-US" sz="1400" dirty="0" smtClean="0">
                <a:solidFill>
                  <a:schemeClr val="tx2"/>
                </a:solidFill>
              </a:rPr>
              <a:t>Require states to cap and select standards for loan forgiveness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7" name="TextBox 6"/>
          <p:cNvSpPr txBox="1"/>
          <p:nvPr/>
        </p:nvSpPr>
        <p:spPr>
          <a:xfrm>
            <a:off x="201880" y="4808324"/>
            <a:ext cx="3384468" cy="192360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smtClean="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Is this only for those who get a degree in social work?</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Does this apply for both undergraduate and graduate degrees?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Are workers at private providers eligible?</a:t>
            </a:r>
            <a:endParaRPr lang="en-US" sz="1400" kern="0" dirty="0">
              <a:solidFill>
                <a:srgbClr val="595959"/>
              </a:solidFill>
            </a:endParaRPr>
          </a:p>
        </p:txBody>
      </p:sp>
      <p:sp>
        <p:nvSpPr>
          <p:cNvPr id="8"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dirty="0"/>
              <a:t>Any significant reform in child welfare </a:t>
            </a:r>
            <a:r>
              <a:rPr lang="en-US" sz="1400" dirty="0" smtClean="0"/>
              <a:t>is dependent upon frontline </a:t>
            </a:r>
            <a:r>
              <a:rPr lang="en-US" sz="1400" dirty="0"/>
              <a:t>workers </a:t>
            </a:r>
            <a:r>
              <a:rPr lang="en-US" sz="1400" dirty="0" smtClean="0"/>
              <a:t>making good decisions, something that is almost impossible with an inexperienced workforce</a:t>
            </a:r>
            <a:endParaRPr lang="en-US" sz="1400" kern="0" dirty="0" smtClean="0"/>
          </a:p>
          <a:p>
            <a:pPr marL="114300" indent="-114300" defTabSz="914400">
              <a:lnSpc>
                <a:spcPct val="100000"/>
              </a:lnSpc>
              <a:spcBef>
                <a:spcPts val="600"/>
              </a:spcBef>
              <a:buSzPct val="100000"/>
            </a:pPr>
            <a:r>
              <a:rPr lang="en-US" sz="1400" kern="0" dirty="0"/>
              <a:t>There is little financial incentive for professionals to choose careers in the child welfare field </a:t>
            </a:r>
          </a:p>
          <a:p>
            <a:pPr marL="114300" indent="-114300" defTabSz="914400">
              <a:lnSpc>
                <a:spcPct val="100000"/>
              </a:lnSpc>
              <a:spcBef>
                <a:spcPts val="600"/>
              </a:spcBef>
              <a:buSzPct val="100000"/>
            </a:pPr>
            <a:r>
              <a:rPr lang="en-US" sz="1400" kern="0" dirty="0" smtClean="0"/>
              <a:t>Program as it exists is ineffective as a hiring or retention</a:t>
            </a:r>
            <a:r>
              <a:rPr lang="en-US" sz="1400" kern="0" dirty="0"/>
              <a:t> </a:t>
            </a:r>
            <a:r>
              <a:rPr lang="en-US" sz="1400" kern="0" dirty="0" smtClean="0"/>
              <a:t>incentive</a:t>
            </a:r>
          </a:p>
          <a:p>
            <a:pPr marL="0" indent="0" defTabSz="914400">
              <a:lnSpc>
                <a:spcPct val="100000"/>
              </a:lnSpc>
              <a:spcBef>
                <a:spcPts val="600"/>
              </a:spcBef>
              <a:buSzPct val="100000"/>
              <a:buNone/>
            </a:pPr>
            <a:endParaRPr lang="en-US" sz="1400" kern="0" dirty="0" smtClean="0"/>
          </a:p>
          <a:p>
            <a:pPr marL="0" indent="0" defTabSz="914400">
              <a:lnSpc>
                <a:spcPct val="100000"/>
              </a:lnSpc>
              <a:spcBef>
                <a:spcPts val="600"/>
              </a:spcBef>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a:t>Given low levels of compensation (even compared to other social work professions), child welfare agencies do not attract workers with significant loan debt</a:t>
            </a:r>
          </a:p>
          <a:p>
            <a:pPr marL="114300" indent="-114300" defTabSz="914400">
              <a:lnSpc>
                <a:spcPct val="100000"/>
              </a:lnSpc>
              <a:spcBef>
                <a:spcPts val="600"/>
              </a:spcBef>
              <a:buSzPct val="100000"/>
            </a:pPr>
            <a:r>
              <a:rPr lang="en-US" sz="1400" kern="0" dirty="0" smtClean="0"/>
              <a:t>Child </a:t>
            </a:r>
            <a:r>
              <a:rPr lang="en-US" sz="1400" kern="0" dirty="0"/>
              <a:t>welfare agencies suffer from high vacancy rates and levels of </a:t>
            </a:r>
            <a:r>
              <a:rPr lang="en-US" sz="1400" kern="0" dirty="0" smtClean="0"/>
              <a:t>turnover</a:t>
            </a:r>
          </a:p>
          <a:p>
            <a:pPr marL="0" indent="0" defTabSz="914400">
              <a:lnSpc>
                <a:spcPct val="100000"/>
              </a:lnSpc>
              <a:spcBef>
                <a:spcPts val="600"/>
              </a:spcBef>
              <a:buSzPct val="100000"/>
              <a:buNone/>
            </a:pPr>
            <a:endParaRPr lang="en-US" sz="1400" kern="0" dirty="0"/>
          </a:p>
          <a:p>
            <a:pPr marL="114300" indent="-114300" defTabSz="914400">
              <a:lnSpc>
                <a:spcPct val="100000"/>
              </a:lnSpc>
              <a:spcBef>
                <a:spcPts val="600"/>
              </a:spcBef>
              <a:buSzPct val="100000"/>
            </a:pPr>
            <a:endParaRPr lang="en-US" sz="1400" dirty="0"/>
          </a:p>
          <a:p>
            <a:pPr marL="114300" indent="-114300" defTabSz="914400">
              <a:lnSpc>
                <a:spcPct val="100000"/>
              </a:lnSpc>
              <a:buSzPct val="100000"/>
            </a:pPr>
            <a:endParaRPr lang="en-US" sz="1200" kern="0" dirty="0" smtClean="0"/>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14</a:t>
            </a:fld>
            <a:endParaRPr lang="en-US" dirty="0">
              <a:solidFill>
                <a:srgbClr val="595959"/>
              </a:solidFill>
            </a:endParaRPr>
          </a:p>
        </p:txBody>
      </p:sp>
    </p:spTree>
    <p:extLst>
      <p:ext uri="{BB962C8B-B14F-4D97-AF65-F5344CB8AC3E}">
        <p14:creationId xmlns:p14="http://schemas.microsoft.com/office/powerpoint/2010/main" val="3620251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Allow reimbursement</a:t>
            </a:r>
            <a:br>
              <a:rPr lang="en-US" dirty="0"/>
            </a:br>
            <a:r>
              <a:rPr lang="en-US" dirty="0"/>
              <a:t> for all activities for primary </a:t>
            </a:r>
            <a:r>
              <a:rPr lang="en-US" dirty="0" smtClean="0"/>
              <a:t>caseworker unit</a:t>
            </a:r>
            <a:r>
              <a:rPr lang="en-US" dirty="0"/>
              <a:t/>
            </a:r>
            <a:br>
              <a:rPr lang="en-US" dirty="0"/>
            </a:b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1800" kern="0" dirty="0" smtClean="0">
                <a:solidFill>
                  <a:srgbClr val="D9763F"/>
                </a:solidFill>
              </a:rPr>
              <a:t>Rationale</a:t>
            </a:r>
          </a:p>
          <a:p>
            <a:pPr marL="114300" indent="-114300" defTabSz="914400">
              <a:lnSpc>
                <a:spcPct val="100000"/>
              </a:lnSpc>
              <a:spcBef>
                <a:spcPts val="600"/>
              </a:spcBef>
              <a:buSzPct val="100000"/>
            </a:pPr>
            <a:r>
              <a:rPr lang="en-US" sz="1400" kern="0" dirty="0" smtClean="0"/>
              <a:t>Relationship between primary caseworker and family is critical in developing trust, making good decisions about the best interests of children, and helping address family needs</a:t>
            </a:r>
          </a:p>
          <a:p>
            <a:pPr marL="114300" indent="-114300" defTabSz="914400">
              <a:lnSpc>
                <a:spcPct val="100000"/>
              </a:lnSpc>
              <a:spcBef>
                <a:spcPts val="600"/>
              </a:spcBef>
              <a:buSzPct val="100000"/>
            </a:pPr>
            <a:r>
              <a:rPr lang="en-US" sz="1400" kern="0" dirty="0" smtClean="0"/>
              <a:t>Federal regulations provide </a:t>
            </a:r>
            <a:r>
              <a:rPr lang="en-US" sz="1400" b="1" i="1" kern="0" dirty="0" smtClean="0"/>
              <a:t>examples</a:t>
            </a:r>
            <a:r>
              <a:rPr lang="en-US" sz="1400" kern="0" dirty="0" smtClean="0"/>
              <a:t> of what is allowable and what is not allowable under Title IV-E:  </a:t>
            </a:r>
          </a:p>
          <a:p>
            <a:pPr marL="320040" lvl="1" indent="0" defTabSz="914400">
              <a:lnSpc>
                <a:spcPct val="100000"/>
              </a:lnSpc>
              <a:buSzPct val="100000"/>
              <a:buNone/>
            </a:pPr>
            <a:r>
              <a:rPr lang="en-US" sz="1200" b="1" i="1" kern="0" dirty="0" smtClean="0">
                <a:solidFill>
                  <a:srgbClr val="D9763F"/>
                </a:solidFill>
              </a:rPr>
              <a:t>Not allowable</a:t>
            </a:r>
            <a:r>
              <a:rPr lang="en-US" sz="1200" kern="0" dirty="0" smtClean="0">
                <a:solidFill>
                  <a:srgbClr val="D9763F"/>
                </a:solidFill>
              </a:rPr>
              <a:t>:  Cost of social services provided to the child, the child’s family or foster family which provide counseling or treatment to ameliorate or remedy personal problems, behaviors or home conditions. (§1356.60)</a:t>
            </a:r>
          </a:p>
          <a:p>
            <a:pPr marL="114300" indent="-114300" defTabSz="914400">
              <a:lnSpc>
                <a:spcPct val="100000"/>
              </a:lnSpc>
              <a:buSzPct val="100000"/>
            </a:pPr>
            <a:r>
              <a:rPr lang="en-US" sz="1400" kern="0" dirty="0" smtClean="0">
                <a:solidFill>
                  <a:schemeClr val="tx1">
                    <a:lumMod val="65000"/>
                    <a:lumOff val="35000"/>
                  </a:schemeClr>
                </a:solidFill>
              </a:rPr>
              <a:t>The very activities we </a:t>
            </a:r>
            <a:r>
              <a:rPr lang="en-US" sz="1400" i="1" u="sng" kern="0" dirty="0" smtClean="0">
                <a:solidFill>
                  <a:schemeClr val="tx1">
                    <a:lumMod val="65000"/>
                    <a:lumOff val="35000"/>
                  </a:schemeClr>
                </a:solidFill>
              </a:rPr>
              <a:t>want</a:t>
            </a:r>
            <a:r>
              <a:rPr lang="en-US" sz="1400" kern="0" dirty="0" smtClean="0">
                <a:solidFill>
                  <a:schemeClr val="tx1">
                    <a:lumMod val="65000"/>
                    <a:lumOff val="35000"/>
                  </a:schemeClr>
                </a:solidFill>
              </a:rPr>
              <a:t> caseworkers to undertake, the functions that actually </a:t>
            </a:r>
            <a:r>
              <a:rPr lang="en-US" sz="1400" i="1" u="sng" kern="0" dirty="0" smtClean="0">
                <a:solidFill>
                  <a:schemeClr val="tx1">
                    <a:lumMod val="65000"/>
                    <a:lumOff val="35000"/>
                  </a:schemeClr>
                </a:solidFill>
              </a:rPr>
              <a:t>help</a:t>
            </a:r>
            <a:r>
              <a:rPr lang="en-US" sz="1400" kern="0" dirty="0" smtClean="0">
                <a:solidFill>
                  <a:schemeClr val="tx1">
                    <a:lumMod val="65000"/>
                    <a:lumOff val="35000"/>
                  </a:schemeClr>
                </a:solidFill>
              </a:rPr>
              <a:t> families and children, are not reimbursed by Title IV-E, and are therefore de-valued and de-emphasized in time studies used to measure caseworker functions</a:t>
            </a:r>
          </a:p>
          <a:p>
            <a:pPr marL="0" indent="0" defTabSz="914400">
              <a:lnSpc>
                <a:spcPct val="100000"/>
              </a:lnSpc>
              <a:buSzPct val="100000"/>
              <a:buNone/>
            </a:pPr>
            <a:r>
              <a:rPr lang="en-US" sz="18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Will increase federal costs for percent currently spent on “unallowable” counseling activities, estimated to represent as much as 15% of administrative costs</a:t>
            </a:r>
          </a:p>
          <a:p>
            <a:pPr marL="114300" indent="-114300" defTabSz="914400">
              <a:lnSpc>
                <a:spcPct val="100000"/>
              </a:lnSpc>
              <a:spcBef>
                <a:spcPts val="600"/>
              </a:spcBef>
              <a:buSzPct val="100000"/>
            </a:pPr>
            <a:r>
              <a:rPr lang="en-US" sz="1400" kern="0" dirty="0" smtClean="0"/>
              <a:t>Could encourage more meaningful work with families and less time on paperwork activities      </a:t>
            </a:r>
            <a:endParaRPr lang="en-US" sz="1400" kern="0" dirty="0"/>
          </a:p>
          <a:p>
            <a:pPr marL="114300" indent="-114300" defTabSz="914400">
              <a:lnSpc>
                <a:spcPct val="100000"/>
              </a:lnSpc>
              <a:spcBef>
                <a:spcPts val="600"/>
              </a:spcBef>
              <a:buSzPct val="100000"/>
            </a:pPr>
            <a:endParaRPr lang="en-US" sz="1200" kern="0" dirty="0" smtClean="0"/>
          </a:p>
        </p:txBody>
      </p:sp>
      <p:sp>
        <p:nvSpPr>
          <p:cNvPr id="6" name="TextBox 5"/>
          <p:cNvSpPr txBox="1"/>
          <p:nvPr/>
        </p:nvSpPr>
        <p:spPr>
          <a:xfrm>
            <a:off x="2600942" y="5359062"/>
            <a:ext cx="3066308" cy="1092607"/>
          </a:xfrm>
          <a:prstGeom prst="rect">
            <a:avLst/>
          </a:prstGeom>
          <a:noFill/>
        </p:spPr>
        <p:txBody>
          <a:bodyPr wrap="square" rtlCol="0">
            <a:spAutoFit/>
          </a:bodyPr>
          <a:lstStyle/>
          <a:p>
            <a:r>
              <a:rPr lang="en-US"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Fear that social services category is too broad, and will result in vast expansion of Title IV-E.</a:t>
            </a:r>
            <a:endParaRPr lang="en-US" sz="1400" dirty="0">
              <a:solidFill>
                <a:schemeClr val="tx2"/>
              </a:solidFill>
            </a:endParaRPr>
          </a:p>
        </p:txBody>
      </p:sp>
      <p:sp>
        <p:nvSpPr>
          <p:cNvPr id="7" name="TextBox 6"/>
          <p:cNvSpPr txBox="1"/>
          <p:nvPr/>
        </p:nvSpPr>
        <p:spPr>
          <a:xfrm>
            <a:off x="5652654" y="5359062"/>
            <a:ext cx="3336966" cy="1738938"/>
          </a:xfrm>
          <a:prstGeom prst="rect">
            <a:avLst/>
          </a:prstGeom>
          <a:noFill/>
        </p:spPr>
        <p:txBody>
          <a:bodyPr wrap="square" rtlCol="0">
            <a:spAutoFit/>
          </a:bodyPr>
          <a:lstStyle/>
          <a:p>
            <a:pPr>
              <a:spcAft>
                <a:spcPts val="600"/>
              </a:spcAft>
            </a:pPr>
            <a:r>
              <a:rPr lang="en-US"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Limit reimbursement to child’s identified caseworker and supervisor, rather than to whole unit.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5359062"/>
            <a:ext cx="2503219" cy="1338828"/>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How would we limit provision of social service costs to prevent exploitation? </a:t>
            </a: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15</a:t>
            </a:fld>
            <a:endParaRPr lang="en-US" dirty="0">
              <a:solidFill>
                <a:srgbClr val="595959"/>
              </a:solidFill>
            </a:endParaRPr>
          </a:p>
        </p:txBody>
      </p:sp>
    </p:spTree>
    <p:extLst>
      <p:ext uri="{BB962C8B-B14F-4D97-AF65-F5344CB8AC3E}">
        <p14:creationId xmlns:p14="http://schemas.microsoft.com/office/powerpoint/2010/main" val="46817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Allow reimbursement for competency-based CPS </a:t>
            </a:r>
            <a:r>
              <a:rPr lang="en-US" dirty="0" smtClean="0"/>
              <a:t>training and training on how to help families</a:t>
            </a: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1800" kern="0" dirty="0" smtClean="0">
                <a:solidFill>
                  <a:srgbClr val="D9763F"/>
                </a:solidFill>
              </a:rPr>
              <a:t>Rationale</a:t>
            </a:r>
          </a:p>
          <a:p>
            <a:pPr marL="114300" indent="-114300" defTabSz="914400">
              <a:lnSpc>
                <a:spcPct val="100000"/>
              </a:lnSpc>
              <a:spcBef>
                <a:spcPts val="600"/>
              </a:spcBef>
              <a:buSzPct val="100000"/>
            </a:pPr>
            <a:r>
              <a:rPr lang="en-US" sz="1400" kern="0" dirty="0" smtClean="0"/>
              <a:t>Child protective investigations are the front door to the entire system.  If a poor job is done with an investigation, it could mean that families without maltreatment issues are brought into the system or children at risk of maltreatment are being left at home without help. </a:t>
            </a:r>
          </a:p>
          <a:p>
            <a:pPr marL="114300" indent="-114300" defTabSz="914400">
              <a:lnSpc>
                <a:spcPct val="100000"/>
              </a:lnSpc>
              <a:spcBef>
                <a:spcPts val="600"/>
              </a:spcBef>
              <a:buSzPct val="100000"/>
            </a:pPr>
            <a:r>
              <a:rPr lang="en-US" sz="1400" kern="0" dirty="0" smtClean="0"/>
              <a:t>Limit investigations training to competency-based training to assure skill development.  </a:t>
            </a:r>
          </a:p>
          <a:p>
            <a:pPr marL="114300" indent="-114300" defTabSz="914400">
              <a:lnSpc>
                <a:spcPct val="100000"/>
              </a:lnSpc>
              <a:spcBef>
                <a:spcPts val="600"/>
              </a:spcBef>
              <a:buSzPct val="100000"/>
            </a:pPr>
            <a:r>
              <a:rPr lang="en-US" sz="1400" kern="0" dirty="0" smtClean="0">
                <a:solidFill>
                  <a:schemeClr val="tx1">
                    <a:lumMod val="65000"/>
                    <a:lumOff val="35000"/>
                  </a:schemeClr>
                </a:solidFill>
              </a:rPr>
              <a:t>Federal Child Welfare Policy Manual specifically excludes the following training from reimbursement:</a:t>
            </a:r>
          </a:p>
          <a:p>
            <a:pPr marL="548640" lvl="2" defTabSz="914400">
              <a:lnSpc>
                <a:spcPct val="100000"/>
              </a:lnSpc>
              <a:spcBef>
                <a:spcPts val="600"/>
              </a:spcBef>
              <a:buSzPct val="100000"/>
              <a:buFont typeface="Wingdings" panose="05000000000000000000" pitchFamily="2" charset="2"/>
              <a:buChar char="Ø"/>
            </a:pPr>
            <a:r>
              <a:rPr lang="en-US" sz="1200" kern="0" dirty="0" smtClean="0">
                <a:solidFill>
                  <a:srgbClr val="D9763F"/>
                </a:solidFill>
              </a:rPr>
              <a:t>How to address or treat child or family problems or behaviors because it supports social services rather than administration of the state plan;</a:t>
            </a:r>
          </a:p>
          <a:p>
            <a:pPr marL="548640" lvl="2" defTabSz="914400">
              <a:lnSpc>
                <a:spcPct val="100000"/>
              </a:lnSpc>
              <a:spcBef>
                <a:spcPts val="600"/>
              </a:spcBef>
              <a:buSzPct val="100000"/>
              <a:buFont typeface="Wingdings" panose="05000000000000000000" pitchFamily="2" charset="2"/>
              <a:buChar char="Ø"/>
            </a:pPr>
            <a:r>
              <a:rPr lang="en-US" sz="1200" kern="0" dirty="0" smtClean="0">
                <a:solidFill>
                  <a:srgbClr val="D9763F"/>
                </a:solidFill>
              </a:rPr>
              <a:t>Conducing child abuse and neglect investigations because such specialized skills are required for staff activities that occur prior to a child’s entering foster care or adoption, and even prior to a child’s becoming a candidate for foster care. </a:t>
            </a:r>
          </a:p>
          <a:p>
            <a:pPr defTabSz="914400">
              <a:lnSpc>
                <a:spcPct val="100000"/>
              </a:lnSpc>
              <a:buSzPct val="100000"/>
            </a:pPr>
            <a:r>
              <a:rPr lang="en-US" sz="1400" kern="0" dirty="0" smtClean="0">
                <a:solidFill>
                  <a:schemeClr val="tx1">
                    <a:lumMod val="65000"/>
                    <a:lumOff val="35000"/>
                  </a:schemeClr>
                </a:solidFill>
              </a:rPr>
              <a:t>Both of these sets of activities are essential to sound decision making and good casework with families</a:t>
            </a:r>
            <a:endParaRPr lang="en-US" sz="1400" kern="0" dirty="0">
              <a:solidFill>
                <a:schemeClr val="tx1">
                  <a:lumMod val="65000"/>
                  <a:lumOff val="35000"/>
                </a:schemeClr>
              </a:solidFill>
            </a:endParaRPr>
          </a:p>
          <a:p>
            <a:pPr marL="0" indent="0" defTabSz="914400">
              <a:lnSpc>
                <a:spcPct val="100000"/>
              </a:lnSpc>
              <a:buSzPct val="100000"/>
              <a:buNone/>
            </a:pPr>
            <a:r>
              <a:rPr lang="en-US" sz="18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Will increase federal costs for training activities for these functions by an unknown percent </a:t>
            </a:r>
          </a:p>
          <a:p>
            <a:pPr marL="114300" indent="-114300" defTabSz="914400">
              <a:lnSpc>
                <a:spcPct val="100000"/>
              </a:lnSpc>
              <a:spcBef>
                <a:spcPts val="600"/>
              </a:spcBef>
              <a:buSzPct val="100000"/>
            </a:pPr>
            <a:r>
              <a:rPr lang="en-US" sz="1400" kern="0" dirty="0" smtClean="0"/>
              <a:t>Could result in better attention to developing competency-based training for these activities       </a:t>
            </a:r>
            <a:endParaRPr lang="en-US" sz="1400" kern="0" dirty="0"/>
          </a:p>
          <a:p>
            <a:pPr marL="114300" indent="-114300" defTabSz="914400">
              <a:lnSpc>
                <a:spcPct val="100000"/>
              </a:lnSpc>
              <a:spcBef>
                <a:spcPts val="600"/>
              </a:spcBef>
              <a:buSzPct val="100000"/>
            </a:pPr>
            <a:endParaRPr lang="en-US" sz="1200" kern="0" dirty="0" smtClean="0"/>
          </a:p>
        </p:txBody>
      </p:sp>
      <p:sp>
        <p:nvSpPr>
          <p:cNvPr id="6" name="TextBox 5"/>
          <p:cNvSpPr txBox="1"/>
          <p:nvPr/>
        </p:nvSpPr>
        <p:spPr>
          <a:xfrm>
            <a:off x="2895599" y="5434548"/>
            <a:ext cx="3038475" cy="1092607"/>
          </a:xfrm>
          <a:prstGeom prst="rect">
            <a:avLst/>
          </a:prstGeom>
          <a:noFill/>
        </p:spPr>
        <p:txBody>
          <a:bodyPr wrap="square" rtlCol="0">
            <a:spAutoFit/>
          </a:bodyPr>
          <a:lstStyle/>
          <a:p>
            <a:r>
              <a:rPr lang="en-US"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Investigations and social services training may broaden federal reimbursement too much. </a:t>
            </a:r>
            <a:endParaRPr lang="en-US" sz="1400" dirty="0">
              <a:solidFill>
                <a:schemeClr val="tx2"/>
              </a:solidFill>
            </a:endParaRPr>
          </a:p>
        </p:txBody>
      </p:sp>
      <p:sp>
        <p:nvSpPr>
          <p:cNvPr id="7" name="TextBox 6"/>
          <p:cNvSpPr txBox="1"/>
          <p:nvPr/>
        </p:nvSpPr>
        <p:spPr>
          <a:xfrm>
            <a:off x="5934075" y="5434548"/>
            <a:ext cx="3008043" cy="1308050"/>
          </a:xfrm>
          <a:prstGeom prst="rect">
            <a:avLst/>
          </a:prstGeom>
          <a:noFill/>
        </p:spPr>
        <p:txBody>
          <a:bodyPr wrap="square" rtlCol="0">
            <a:spAutoFit/>
          </a:bodyPr>
          <a:lstStyle/>
          <a:p>
            <a:pPr>
              <a:spcAft>
                <a:spcPts val="600"/>
              </a:spcAft>
            </a:pPr>
            <a:r>
              <a:rPr lang="en-US"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Limit reimbursement to public agency staff and case managers and supervisors in privatized systems.    </a:t>
            </a:r>
          </a:p>
        </p:txBody>
      </p:sp>
      <p:sp>
        <p:nvSpPr>
          <p:cNvPr id="8" name="TextBox 7"/>
          <p:cNvSpPr txBox="1"/>
          <p:nvPr/>
        </p:nvSpPr>
        <p:spPr>
          <a:xfrm>
            <a:off x="201881" y="5409218"/>
            <a:ext cx="2503219" cy="1092607"/>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Only competency-based training, and what does this really mean? </a:t>
            </a: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16</a:t>
            </a:fld>
            <a:endParaRPr lang="en-US" dirty="0">
              <a:solidFill>
                <a:srgbClr val="595959"/>
              </a:solidFill>
            </a:endParaRPr>
          </a:p>
        </p:txBody>
      </p:sp>
    </p:spTree>
    <p:extLst>
      <p:ext uri="{BB962C8B-B14F-4D97-AF65-F5344CB8AC3E}">
        <p14:creationId xmlns:p14="http://schemas.microsoft.com/office/powerpoint/2010/main" val="1545052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Separate overhead from direct service (casework)</a:t>
            </a:r>
            <a:br>
              <a:rPr lang="en-US" dirty="0"/>
            </a:b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Both direct services and agency overhead are combined into a single fund source labeled “administration”, which is confusing to state and local lawmakers, who view high administrative costs as wasteful  </a:t>
            </a:r>
          </a:p>
          <a:p>
            <a:pPr marL="114300" indent="-114300" defTabSz="914400">
              <a:lnSpc>
                <a:spcPct val="100000"/>
              </a:lnSpc>
              <a:spcBef>
                <a:spcPts val="600"/>
              </a:spcBef>
              <a:buSzPct val="100000"/>
            </a:pPr>
            <a:r>
              <a:rPr lang="en-US" sz="1400" kern="0" dirty="0" smtClean="0"/>
              <a:t>Separating direct service costs from overhead costs into separate funds will clarify the true purpose of expenditures to lawmakers</a:t>
            </a:r>
          </a:p>
          <a:p>
            <a:pPr marL="114300" indent="-114300" defTabSz="914400">
              <a:lnSpc>
                <a:spcPct val="100000"/>
              </a:lnSpc>
              <a:spcBef>
                <a:spcPts val="600"/>
              </a:spcBef>
              <a:buSzPct val="100000"/>
            </a:pPr>
            <a:r>
              <a:rPr lang="en-US" sz="1400" kern="0" dirty="0" smtClean="0"/>
              <a:t>Direct services fund should include caseworker, supervisor and casework manager costs, plus costs of functions specifically necessary to aide casework and assure quality of services.  Overhead should be capped at 5 percent</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Federal IV-E foster care admin costs are 60% </a:t>
            </a:r>
            <a:r>
              <a:rPr lang="en-US" sz="1400" b="1" i="1" kern="0" dirty="0" smtClean="0"/>
              <a:t>higher </a:t>
            </a:r>
            <a:r>
              <a:rPr lang="en-US" sz="1400" kern="0" dirty="0" smtClean="0"/>
              <a:t>than foster care maintenance costs (even after excluding training costs)</a:t>
            </a:r>
          </a:p>
          <a:p>
            <a:pPr marL="114300" indent="-114300" defTabSz="914400">
              <a:lnSpc>
                <a:spcPct val="100000"/>
              </a:lnSpc>
              <a:spcBef>
                <a:spcPts val="600"/>
              </a:spcBef>
              <a:buSzPct val="100000"/>
            </a:pPr>
            <a:r>
              <a:rPr lang="en-US" sz="1400" kern="0" dirty="0" smtClean="0"/>
              <a:t>Better tracking and accountability for overhead costs</a:t>
            </a:r>
            <a:endParaRPr lang="en-US" sz="1200" kern="0" dirty="0" smtClean="0"/>
          </a:p>
        </p:txBody>
      </p:sp>
      <p:sp>
        <p:nvSpPr>
          <p:cNvPr id="6" name="TextBox 5"/>
          <p:cNvSpPr txBox="1"/>
          <p:nvPr/>
        </p:nvSpPr>
        <p:spPr>
          <a:xfrm>
            <a:off x="2895600" y="4844980"/>
            <a:ext cx="2876550" cy="1769715"/>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Overhead could include QA and IT to some lawmakers. Locking in a 5% rate to agencies with poor IT and/or poor  QA could limit their ability to improve those areas</a:t>
            </a:r>
            <a:endParaRPr lang="en-US" sz="1400" dirty="0">
              <a:solidFill>
                <a:schemeClr val="tx2"/>
              </a:solidFill>
            </a:endParaRPr>
          </a:p>
        </p:txBody>
      </p:sp>
      <p:sp>
        <p:nvSpPr>
          <p:cNvPr id="7" name="TextBox 6"/>
          <p:cNvSpPr txBox="1"/>
          <p:nvPr/>
        </p:nvSpPr>
        <p:spPr>
          <a:xfrm>
            <a:off x="5934075" y="4844980"/>
            <a:ext cx="3008043" cy="1846659"/>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Leave current administrative fund source as is </a:t>
            </a:r>
          </a:p>
          <a:p>
            <a:pPr>
              <a:spcAft>
                <a:spcPts val="600"/>
              </a:spcAft>
              <a:buClr>
                <a:srgbClr val="D76525"/>
              </a:buClr>
            </a:pPr>
            <a:r>
              <a:rPr lang="en-US" sz="1400" dirty="0" smtClean="0">
                <a:solidFill>
                  <a:schemeClr val="tx2"/>
                </a:solidFill>
              </a:rPr>
              <a:t>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844980"/>
            <a:ext cx="2503219" cy="112338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How would one define activities essential to aide caseworkers? </a:t>
            </a: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17</a:t>
            </a:fld>
            <a:endParaRPr lang="en-US" dirty="0">
              <a:solidFill>
                <a:srgbClr val="595959"/>
              </a:solidFill>
            </a:endParaRPr>
          </a:p>
        </p:txBody>
      </p:sp>
    </p:spTree>
    <p:extLst>
      <p:ext uri="{BB962C8B-B14F-4D97-AF65-F5344CB8AC3E}">
        <p14:creationId xmlns:p14="http://schemas.microsoft.com/office/powerpoint/2010/main" val="2528617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Phased-in elimination of income eligibility </a:t>
            </a:r>
            <a:r>
              <a:rPr lang="en-US" dirty="0" smtClean="0"/>
              <a:t>requirement with </a:t>
            </a:r>
            <a:r>
              <a:rPr lang="en-US" dirty="0"/>
              <a:t>reduced federal match</a:t>
            </a:r>
            <a:br>
              <a:rPr lang="en-US" dirty="0"/>
            </a:b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spcAft>
                <a:spcPts val="600"/>
              </a:spcAft>
              <a:buSzPct val="100000"/>
            </a:pPr>
            <a:r>
              <a:rPr lang="en-US" sz="1400" kern="0" dirty="0" smtClean="0"/>
              <a:t>The federal government is concerned about all abused and neglected children, not just those from poor families</a:t>
            </a:r>
          </a:p>
          <a:p>
            <a:pPr marL="114300" indent="-114300" defTabSz="914400">
              <a:lnSpc>
                <a:spcPct val="100000"/>
              </a:lnSpc>
              <a:spcBef>
                <a:spcPts val="600"/>
              </a:spcBef>
              <a:spcAft>
                <a:spcPts val="600"/>
              </a:spcAft>
              <a:buSzPct val="100000"/>
            </a:pPr>
            <a:r>
              <a:rPr lang="en-US" sz="1400" kern="0" dirty="0" smtClean="0"/>
              <a:t>Significant resources are wasted each year in determining eligibility for Title IV-E (~$184 million)</a:t>
            </a:r>
          </a:p>
          <a:p>
            <a:pPr marL="114300" indent="-114300" defTabSz="914400">
              <a:lnSpc>
                <a:spcPct val="100000"/>
              </a:lnSpc>
              <a:spcBef>
                <a:spcPts val="600"/>
              </a:spcBef>
              <a:spcAft>
                <a:spcPts val="600"/>
              </a:spcAft>
              <a:buSzPct val="100000"/>
            </a:pPr>
            <a:r>
              <a:rPr lang="en-US" sz="1400" kern="0" dirty="0" smtClean="0"/>
              <a:t>Focus on eligibility determination detracts from casework activities</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spcAft>
                <a:spcPts val="600"/>
              </a:spcAft>
              <a:buSzPct val="100000"/>
            </a:pPr>
            <a:r>
              <a:rPr lang="en-US" sz="1400" kern="0" dirty="0" smtClean="0"/>
              <a:t>Federal </a:t>
            </a:r>
            <a:r>
              <a:rPr lang="en-US" sz="1400" kern="0" dirty="0"/>
              <a:t>share of foster care expenses declining (17% decline in penetration rate between 2000 – 2010)</a:t>
            </a:r>
          </a:p>
          <a:p>
            <a:pPr marL="114300" indent="-114300" defTabSz="914400">
              <a:lnSpc>
                <a:spcPct val="100000"/>
              </a:lnSpc>
              <a:spcBef>
                <a:spcPts val="600"/>
              </a:spcBef>
              <a:spcAft>
                <a:spcPts val="600"/>
              </a:spcAft>
              <a:buSzPct val="100000"/>
            </a:pPr>
            <a:r>
              <a:rPr lang="en-US" sz="1400" kern="0" dirty="0"/>
              <a:t>CBO projects a 45% decline in federal outlays for maintenance payments over the next </a:t>
            </a:r>
            <a:r>
              <a:rPr lang="en-US" sz="1400" kern="0" dirty="0" smtClean="0"/>
              <a:t>decade</a:t>
            </a:r>
          </a:p>
          <a:p>
            <a:pPr marL="114300" indent="-114300" defTabSz="914400">
              <a:lnSpc>
                <a:spcPct val="100000"/>
              </a:lnSpc>
              <a:spcBef>
                <a:spcPts val="600"/>
              </a:spcBef>
              <a:spcAft>
                <a:spcPts val="600"/>
              </a:spcAft>
              <a:buSzPct val="100000"/>
            </a:pPr>
            <a:r>
              <a:rPr lang="en-US" sz="1400" kern="0" dirty="0" smtClean="0"/>
              <a:t>27 states currently have penetration rates below 50%</a:t>
            </a:r>
            <a:endParaRPr lang="en-US" sz="1400" kern="0" dirty="0"/>
          </a:p>
          <a:p>
            <a:pPr marL="114300" indent="-114300" defTabSz="914400">
              <a:lnSpc>
                <a:spcPct val="100000"/>
              </a:lnSpc>
              <a:spcBef>
                <a:spcPts val="600"/>
              </a:spcBef>
              <a:buSzPct val="100000"/>
            </a:pPr>
            <a:endParaRPr lang="en-US" sz="1400" kern="0" dirty="0" smtClean="0"/>
          </a:p>
          <a:p>
            <a:pPr marL="114300" indent="-114300" defTabSz="914400">
              <a:lnSpc>
                <a:spcPct val="100000"/>
              </a:lnSpc>
              <a:buSzPct val="100000"/>
            </a:pPr>
            <a:endParaRPr lang="en-US" sz="1200" kern="0" dirty="0" smtClean="0"/>
          </a:p>
        </p:txBody>
      </p:sp>
      <p:sp>
        <p:nvSpPr>
          <p:cNvPr id="6" name="TextBox 5"/>
          <p:cNvSpPr txBox="1"/>
          <p:nvPr/>
        </p:nvSpPr>
        <p:spPr>
          <a:xfrm>
            <a:off x="2895600" y="4844980"/>
            <a:ext cx="2876550" cy="1277273"/>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Locking in historical inequities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Creating a “new FMAP” is problematic</a:t>
            </a:r>
            <a:endParaRPr lang="en-US" sz="1400" dirty="0">
              <a:solidFill>
                <a:schemeClr val="tx2"/>
              </a:solidFill>
            </a:endParaRPr>
          </a:p>
        </p:txBody>
      </p:sp>
      <p:sp>
        <p:nvSpPr>
          <p:cNvPr id="7" name="TextBox 6"/>
          <p:cNvSpPr txBox="1"/>
          <p:nvPr/>
        </p:nvSpPr>
        <p:spPr>
          <a:xfrm>
            <a:off x="5934075" y="4844980"/>
            <a:ext cx="3008043" cy="1769715"/>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Allow states to update AFDC standards to 2013 TANF standards before de-link</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844980"/>
            <a:ext cx="2503219" cy="1846659"/>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Could states eliminate eligibility determination immediately? </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How would new rate affect  federal reimbursement for IV-E admin?</a:t>
            </a:r>
            <a:endParaRPr lang="en-US" sz="1400" kern="0" dirty="0">
              <a:solidFill>
                <a:srgbClr val="595959"/>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18</a:t>
            </a:fld>
            <a:endParaRPr lang="en-US" dirty="0">
              <a:solidFill>
                <a:srgbClr val="595959"/>
              </a:solidFill>
            </a:endParaRPr>
          </a:p>
        </p:txBody>
      </p:sp>
    </p:spTree>
    <p:extLst>
      <p:ext uri="{BB962C8B-B14F-4D97-AF65-F5344CB8AC3E}">
        <p14:creationId xmlns:p14="http://schemas.microsoft.com/office/powerpoint/2010/main" val="275174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 July 26, 2013                   </a:t>
            </a:r>
            <a:fld id="{06B3CCE6-3D7D-AC46-9877-BAC74626ABE8}" type="slidenum">
              <a:rPr lang="en-US" smtClean="0"/>
              <a:pPr/>
              <a:t>1</a:t>
            </a:fld>
            <a:endParaRPr lang="en-US" dirty="0"/>
          </a:p>
        </p:txBody>
      </p:sp>
      <p:sp>
        <p:nvSpPr>
          <p:cNvPr id="4" name="Title 3"/>
          <p:cNvSpPr>
            <a:spLocks noGrp="1"/>
          </p:cNvSpPr>
          <p:nvPr>
            <p:ph type="title"/>
          </p:nvPr>
        </p:nvSpPr>
        <p:spPr/>
        <p:txBody>
          <a:bodyPr/>
          <a:lstStyle/>
          <a:p>
            <a:r>
              <a:rPr lang="en-US" dirty="0" smtClean="0"/>
              <a:t>Children do best in families </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163" r="18401" b="10440"/>
          <a:stretch/>
        </p:blipFill>
        <p:spPr>
          <a:xfrm>
            <a:off x="307895" y="1469433"/>
            <a:ext cx="3359523" cy="521208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456" t="4529" b="20496"/>
          <a:stretch/>
        </p:blipFill>
        <p:spPr>
          <a:xfrm>
            <a:off x="3730992" y="1469433"/>
            <a:ext cx="5209601" cy="272582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4511" b="11328"/>
          <a:stretch/>
        </p:blipFill>
        <p:spPr>
          <a:xfrm>
            <a:off x="3728513" y="3757888"/>
            <a:ext cx="5212080" cy="2923625"/>
          </a:xfrm>
          <a:prstGeom prst="rect">
            <a:avLst/>
          </a:prstGeom>
        </p:spPr>
      </p:pic>
    </p:spTree>
    <p:extLst>
      <p:ext uri="{BB962C8B-B14F-4D97-AF65-F5344CB8AC3E}">
        <p14:creationId xmlns:p14="http://schemas.microsoft.com/office/powerpoint/2010/main" val="1431290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6B3CCE6-3D7D-AC46-9877-BAC74626ABE8}" type="slidenum">
              <a:rPr lang="en-US" smtClean="0"/>
              <a:pPr/>
              <a:t>19</a:t>
            </a:fld>
            <a:endParaRPr lang="en-US" dirty="0"/>
          </a:p>
        </p:txBody>
      </p:sp>
      <p:sp>
        <p:nvSpPr>
          <p:cNvPr id="5" name="Title 4"/>
          <p:cNvSpPr>
            <a:spLocks noGrp="1"/>
          </p:cNvSpPr>
          <p:nvPr>
            <p:ph type="title"/>
          </p:nvPr>
        </p:nvSpPr>
        <p:spPr>
          <a:xfrm>
            <a:off x="218658" y="297757"/>
            <a:ext cx="8772942" cy="1020762"/>
          </a:xfrm>
        </p:spPr>
        <p:txBody>
          <a:bodyPr/>
          <a:lstStyle/>
          <a:p>
            <a:r>
              <a:rPr lang="en-US" dirty="0" smtClean="0"/>
              <a:t>Funding social and therapeutic services</a:t>
            </a:r>
            <a:endParaRPr lang="en-US" dirty="0"/>
          </a:p>
        </p:txBody>
      </p:sp>
      <p:sp>
        <p:nvSpPr>
          <p:cNvPr id="29" name="Rectangle 28"/>
          <p:cNvSpPr/>
          <p:nvPr/>
        </p:nvSpPr>
        <p:spPr bwMode="auto">
          <a:xfrm>
            <a:off x="6858000" y="1528944"/>
            <a:ext cx="2133600" cy="5176656"/>
          </a:xfrm>
          <a:prstGeom prst="rect">
            <a:avLst/>
          </a:prstGeom>
          <a:solidFill>
            <a:schemeClr val="accent1">
              <a:lumMod val="40000"/>
              <a:lumOff val="60000"/>
              <a:alpha val="19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p:txBody>
      </p:sp>
      <p:sp>
        <p:nvSpPr>
          <p:cNvPr id="32" name="TextBox 31"/>
          <p:cNvSpPr txBox="1"/>
          <p:nvPr/>
        </p:nvSpPr>
        <p:spPr>
          <a:xfrm>
            <a:off x="6858000" y="1455454"/>
            <a:ext cx="2113725" cy="369332"/>
          </a:xfrm>
          <a:prstGeom prst="rect">
            <a:avLst/>
          </a:prstGeom>
          <a:solidFill>
            <a:schemeClr val="accent1">
              <a:lumMod val="60000"/>
              <a:lumOff val="40000"/>
            </a:schemeClr>
          </a:solidFill>
        </p:spPr>
        <p:txBody>
          <a:bodyPr wrap="square" rtlCol="0">
            <a:spAutoFit/>
          </a:bodyPr>
          <a:lstStyle/>
          <a:p>
            <a:pPr algn="ctr"/>
            <a:r>
              <a:rPr lang="en-US" dirty="0" smtClean="0">
                <a:solidFill>
                  <a:schemeClr val="bg1"/>
                </a:solidFill>
              </a:rPr>
              <a:t>VISION</a:t>
            </a:r>
            <a:endParaRPr lang="en-US" dirty="0">
              <a:solidFill>
                <a:schemeClr val="bg1"/>
              </a:solidFill>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404" y="173164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02116" y="3776259"/>
            <a:ext cx="1882577" cy="3247043"/>
          </a:xfrm>
          <a:prstGeom prst="rect">
            <a:avLst/>
          </a:prstGeom>
          <a:noFill/>
        </p:spPr>
        <p:txBody>
          <a:bodyPr wrap="square" rtlCol="0">
            <a:spAutoFit/>
          </a:bodyPr>
          <a:lstStyle/>
          <a:p>
            <a:pPr algn="ctr"/>
            <a:r>
              <a:rPr lang="en-US" sz="1700" b="1" dirty="0">
                <a:solidFill>
                  <a:schemeClr val="tx2"/>
                </a:solidFill>
              </a:rPr>
              <a:t>Increased funding and flexibility for services to prevent placement, promote </a:t>
            </a:r>
            <a:r>
              <a:rPr lang="en-US" sz="1700" b="1" dirty="0" smtClean="0">
                <a:solidFill>
                  <a:schemeClr val="tx2"/>
                </a:solidFill>
              </a:rPr>
              <a:t>reunification</a:t>
            </a:r>
          </a:p>
          <a:p>
            <a:pPr algn="ctr"/>
            <a:r>
              <a:rPr lang="en-US" sz="1700" b="1" dirty="0" smtClean="0">
                <a:solidFill>
                  <a:schemeClr val="tx2"/>
                </a:solidFill>
              </a:rPr>
              <a:t>and </a:t>
            </a:r>
            <a:r>
              <a:rPr lang="en-US" sz="1700" b="1" dirty="0">
                <a:solidFill>
                  <a:schemeClr val="tx2"/>
                </a:solidFill>
              </a:rPr>
              <a:t>provide   therapeutic </a:t>
            </a:r>
            <a:r>
              <a:rPr lang="en-US" sz="1700" b="1" dirty="0" smtClean="0">
                <a:solidFill>
                  <a:schemeClr val="tx2"/>
                </a:solidFill>
              </a:rPr>
              <a:t>intervention.</a:t>
            </a:r>
            <a:endParaRPr lang="en-US" sz="1700" b="1" dirty="0">
              <a:solidFill>
                <a:schemeClr val="tx2"/>
              </a:solidFill>
            </a:endParaRPr>
          </a:p>
          <a:p>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1344440449"/>
              </p:ext>
            </p:extLst>
          </p:nvPr>
        </p:nvGraphicFramePr>
        <p:xfrm>
          <a:off x="218659" y="1478354"/>
          <a:ext cx="6649279" cy="5270551"/>
        </p:xfrm>
        <a:graphic>
          <a:graphicData uri="http://schemas.openxmlformats.org/drawingml/2006/table">
            <a:tbl>
              <a:tblPr firstRow="1" bandRow="1">
                <a:tableStyleId>{5C22544A-7EE6-4342-B048-85BDC9FD1C3A}</a:tableStyleId>
              </a:tblPr>
              <a:tblGrid>
                <a:gridCol w="1943328"/>
                <a:gridCol w="2453531"/>
                <a:gridCol w="2252420"/>
              </a:tblGrid>
              <a:tr h="1425349">
                <a:tc>
                  <a:txBody>
                    <a:bodyPr/>
                    <a:lstStyle/>
                    <a:p>
                      <a:pPr algn="ctr"/>
                      <a:endParaRPr lang="en-US" sz="1600" dirty="0" smtClean="0">
                        <a:solidFill>
                          <a:schemeClr val="tx2"/>
                        </a:solidFill>
                      </a:endParaRPr>
                    </a:p>
                    <a:p>
                      <a:pPr algn="ctr"/>
                      <a:endParaRPr lang="en-US" sz="1600" dirty="0" smtClean="0">
                        <a:solidFill>
                          <a:schemeClr val="tx2"/>
                        </a:solidFill>
                      </a:endParaRPr>
                    </a:p>
                    <a:p>
                      <a:pPr algn="ctr"/>
                      <a:endParaRPr lang="en-US" sz="1600" dirty="0" smtClean="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dirty="0" smtClean="0">
                          <a:solidFill>
                            <a:schemeClr val="tx2"/>
                          </a:solidFill>
                        </a:rPr>
                        <a:t>THERAPEUTIC</a:t>
                      </a:r>
                      <a:r>
                        <a:rPr lang="en-US" sz="1200" b="1" baseline="0" dirty="0" smtClean="0">
                          <a:solidFill>
                            <a:schemeClr val="tx2"/>
                          </a:solidFill>
                        </a:rPr>
                        <a:t> SERVICES</a:t>
                      </a: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baseline="0" dirty="0" smtClean="0">
                          <a:solidFill>
                            <a:schemeClr val="tx2"/>
                          </a:solidFill>
                        </a:rPr>
                        <a:t>FAMILY SUPPORT SERVICES</a:t>
                      </a:r>
                      <a:endParaRPr lang="en-US" sz="1200" b="1" dirty="0" smtClean="0">
                        <a:solidFill>
                          <a:schemeClr val="tx2"/>
                        </a:solidFill>
                      </a:endParaRPr>
                    </a:p>
                    <a:p>
                      <a:pPr algn="ctr"/>
                      <a:endParaRPr lang="en-US" sz="1200" b="1" dirty="0">
                        <a:solidFill>
                          <a:schemeClr val="tx2"/>
                        </a:solidFill>
                      </a:endParaRPr>
                    </a:p>
                  </a:txBody>
                  <a:tcPr>
                    <a:solidFill>
                      <a:schemeClr val="accent2">
                        <a:lumMod val="60000"/>
                        <a:lumOff val="40000"/>
                      </a:schemeClr>
                    </a:solidFill>
                  </a:tcPr>
                </a:tc>
              </a:tr>
              <a:tr h="1554480">
                <a:tc>
                  <a:txBody>
                    <a:bodyPr/>
                    <a:lstStyle/>
                    <a:p>
                      <a:pPr algn="ctr"/>
                      <a:endParaRPr lang="en-US" sz="1600" dirty="0" smtClean="0">
                        <a:solidFill>
                          <a:schemeClr val="tx2"/>
                        </a:solidFill>
                      </a:endParaRPr>
                    </a:p>
                    <a:p>
                      <a:pPr algn="ctr"/>
                      <a:r>
                        <a:rPr lang="en-US" sz="1400" b="1" dirty="0" smtClean="0">
                          <a:solidFill>
                            <a:schemeClr val="tx2"/>
                          </a:solidFill>
                        </a:rPr>
                        <a:t>NOW</a:t>
                      </a:r>
                    </a:p>
                  </a:txBody>
                  <a:tcPr>
                    <a:solidFill>
                      <a:schemeClr val="accent2">
                        <a:lumMod val="20000"/>
                        <a:lumOff val="80000"/>
                      </a:schemeClr>
                    </a:solidFill>
                  </a:tcPr>
                </a:tc>
                <a:tc>
                  <a:txBody>
                    <a:bodyPr/>
                    <a:lstStyle/>
                    <a:p>
                      <a:pPr algn="ctr"/>
                      <a:endParaRPr lang="en-US" sz="1200" b="0"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2"/>
                          </a:solidFill>
                        </a:rPr>
                        <a:t>Enormous variation in states’ use of Medicaid</a:t>
                      </a: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Title IV-B, SSBG and TANF at state discretion</a:t>
                      </a:r>
                      <a:endParaRPr lang="en-US" sz="1200" b="0" dirty="0">
                        <a:solidFill>
                          <a:schemeClr val="tx2"/>
                        </a:solidFill>
                      </a:endParaRPr>
                    </a:p>
                  </a:txBody>
                  <a:tcPr>
                    <a:solidFill>
                      <a:schemeClr val="accent2">
                        <a:lumMod val="20000"/>
                        <a:lumOff val="80000"/>
                      </a:schemeClr>
                    </a:solidFill>
                  </a:tcPr>
                </a:tc>
              </a:tr>
              <a:tr h="2290722">
                <a:tc>
                  <a:txBody>
                    <a:bodyPr/>
                    <a:lstStyle/>
                    <a:p>
                      <a:pPr algn="ctr"/>
                      <a:endParaRPr lang="en-US" sz="1400" b="1" dirty="0" smtClean="0">
                        <a:solidFill>
                          <a:schemeClr val="tx2"/>
                        </a:solidFill>
                      </a:endParaRPr>
                    </a:p>
                    <a:p>
                      <a:pPr algn="ctr"/>
                      <a:r>
                        <a:rPr lang="en-US" sz="1600" b="1" dirty="0" smtClean="0">
                          <a:solidFill>
                            <a:schemeClr val="tx2"/>
                          </a:solidFill>
                        </a:rPr>
                        <a:t>IDEAS</a:t>
                      </a:r>
                      <a:endParaRPr lang="en-US" sz="1600" b="1"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Require</a:t>
                      </a:r>
                      <a:r>
                        <a:rPr lang="en-US" sz="1400" b="0" baseline="0" dirty="0" smtClean="0">
                          <a:solidFill>
                            <a:schemeClr val="tx2"/>
                          </a:solidFill>
                        </a:rPr>
                        <a:t> state plan for using Medicaid to meet therapeutic needs of child welfare-involved families;</a:t>
                      </a:r>
                    </a:p>
                    <a:p>
                      <a:pPr algn="ctr"/>
                      <a:r>
                        <a:rPr lang="en-US" sz="1400" b="0" baseline="0" dirty="0" smtClean="0">
                          <a:solidFill>
                            <a:schemeClr val="tx2"/>
                          </a:solidFill>
                        </a:rPr>
                        <a:t>Provide TA to implement recent HHS guidance</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Sustain and reconfigure</a:t>
                      </a:r>
                      <a:r>
                        <a:rPr lang="en-US" sz="1400" b="0" baseline="0" dirty="0" smtClean="0">
                          <a:solidFill>
                            <a:schemeClr val="tx2"/>
                          </a:solidFill>
                        </a:rPr>
                        <a:t> existing funds for </a:t>
                      </a:r>
                    </a:p>
                    <a:p>
                      <a:pPr algn="ctr"/>
                      <a:r>
                        <a:rPr lang="en-US" sz="1400" b="0" baseline="0" dirty="0" smtClean="0">
                          <a:solidFill>
                            <a:schemeClr val="tx2"/>
                          </a:solidFill>
                        </a:rPr>
                        <a:t>child welfare;</a:t>
                      </a:r>
                    </a:p>
                    <a:p>
                      <a:pPr algn="ctr"/>
                      <a:r>
                        <a:rPr lang="en-US" sz="1400" b="0" baseline="0" dirty="0" smtClean="0">
                          <a:solidFill>
                            <a:schemeClr val="tx2"/>
                          </a:solidFill>
                        </a:rPr>
                        <a:t>Require greater accountability for TANF funds</a:t>
                      </a:r>
                      <a:endParaRPr lang="en-US" sz="1400" b="0" dirty="0" smtClean="0">
                        <a:solidFill>
                          <a:schemeClr val="tx2"/>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750526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Ensuring Medicaid meets therapeutic needs of children and parents involved with child welfare agencies</a:t>
            </a:r>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State child welfare agencies have very uneven access to Medicaid therapeutic services to meet the needs of their clients.  Access and service array vary tremendously from state to state. </a:t>
            </a:r>
          </a:p>
          <a:p>
            <a:pPr marL="114300" indent="-114300" defTabSz="914400">
              <a:lnSpc>
                <a:spcPct val="100000"/>
              </a:lnSpc>
              <a:spcBef>
                <a:spcPts val="600"/>
              </a:spcBef>
              <a:buSzPct val="100000"/>
            </a:pPr>
            <a:r>
              <a:rPr lang="en-US" sz="1400" kern="0" dirty="0" smtClean="0"/>
              <a:t>In-home therapeutic services are more viable for families living in poverty or whose lives are chaotic.  Office-based therapies are not generally effective for this population, nor is over-reliance on institutional services such as partial hospitalization.</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Development of new Medicaid procedure codes that are specifically targeted to a high need population of children and adults who have experienced trauma, and whose needs cannot be met within the current state Medicaid system. </a:t>
            </a:r>
          </a:p>
          <a:p>
            <a:pPr marL="114300" indent="-114300" defTabSz="914400">
              <a:lnSpc>
                <a:spcPct val="100000"/>
              </a:lnSpc>
              <a:spcBef>
                <a:spcPts val="600"/>
              </a:spcBef>
              <a:buSzPct val="100000"/>
            </a:pPr>
            <a:r>
              <a:rPr lang="en-US" sz="1400" kern="0" dirty="0" smtClean="0"/>
              <a:t>More innovation and flexibility in the development of therapeutic services to meet the needs of a population at high risk of poor long term health outcomes. </a:t>
            </a:r>
          </a:p>
          <a:p>
            <a:pPr marL="114300" indent="-114300" defTabSz="914400">
              <a:lnSpc>
                <a:spcPct val="100000"/>
              </a:lnSpc>
              <a:buSzPct val="100000"/>
            </a:pPr>
            <a:endParaRPr lang="en-US" sz="1200" kern="0" dirty="0" smtClean="0"/>
          </a:p>
        </p:txBody>
      </p:sp>
      <p:sp>
        <p:nvSpPr>
          <p:cNvPr id="6" name="TextBox 5"/>
          <p:cNvSpPr txBox="1"/>
          <p:nvPr/>
        </p:nvSpPr>
        <p:spPr>
          <a:xfrm>
            <a:off x="3057525" y="4816405"/>
            <a:ext cx="2876550" cy="1338828"/>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Medicaid concern about gatekeeping for behavioral health services may limit cooperation </a:t>
            </a:r>
            <a:endParaRPr lang="en-US" sz="1400" dirty="0">
              <a:solidFill>
                <a:schemeClr val="tx2"/>
              </a:solidFill>
            </a:endParaRPr>
          </a:p>
        </p:txBody>
      </p:sp>
      <p:sp>
        <p:nvSpPr>
          <p:cNvPr id="7" name="TextBox 6"/>
          <p:cNvSpPr txBox="1"/>
          <p:nvPr/>
        </p:nvSpPr>
        <p:spPr>
          <a:xfrm>
            <a:off x="5934075" y="4816405"/>
            <a:ext cx="3008043" cy="2200602"/>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Congress must specifically state that childhood abuse and neglect creates a unique medical necessity for behavioral health services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816405"/>
            <a:ext cx="2655619" cy="1769715"/>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Will state Medicaid agencies be willing to develop new procedure codes geared toward victims of trauma and other adverse childhood experiences?   </a:t>
            </a: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20</a:t>
            </a:fld>
            <a:endParaRPr lang="en-US" dirty="0">
              <a:solidFill>
                <a:srgbClr val="595959"/>
              </a:solidFill>
            </a:endParaRPr>
          </a:p>
        </p:txBody>
      </p:sp>
    </p:spTree>
    <p:extLst>
      <p:ext uri="{BB962C8B-B14F-4D97-AF65-F5344CB8AC3E}">
        <p14:creationId xmlns:p14="http://schemas.microsoft.com/office/powerpoint/2010/main" val="56109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Maintaining access to funds that support non-therapeutic services for child welfare-involved families </a:t>
            </a: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SSBG and TANF funds account for a significant portion of federal support for child welfare, especially prevention and early intervention services </a:t>
            </a:r>
          </a:p>
          <a:p>
            <a:pPr marL="114300" indent="-114300" defTabSz="914400">
              <a:lnSpc>
                <a:spcPct val="100000"/>
              </a:lnSpc>
              <a:spcBef>
                <a:spcPts val="600"/>
              </a:spcBef>
              <a:buSzPct val="100000"/>
            </a:pPr>
            <a:r>
              <a:rPr lang="en-US" sz="1400" kern="0" dirty="0" smtClean="0"/>
              <a:t>Child welfare agencies must compete for resources; resources are needed for other essential activities</a:t>
            </a:r>
          </a:p>
          <a:p>
            <a:pPr marL="114300" indent="-114300" defTabSz="914400">
              <a:lnSpc>
                <a:spcPct val="100000"/>
              </a:lnSpc>
              <a:spcBef>
                <a:spcPts val="600"/>
              </a:spcBef>
              <a:buSzPct val="100000"/>
            </a:pPr>
            <a:r>
              <a:rPr lang="en-US" sz="1400" kern="0" dirty="0" smtClean="0"/>
              <a:t>Imminent and persistent threats to funding due to lack of accountability, transparency, and grass-roots constituencies</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Potential loss of/protection of almost $5 billion, flexibility to invest in prevention and early intervention services. </a:t>
            </a:r>
          </a:p>
          <a:p>
            <a:pPr marL="114300" indent="-114300" defTabSz="914400">
              <a:lnSpc>
                <a:spcPct val="100000"/>
              </a:lnSpc>
              <a:spcBef>
                <a:spcPts val="600"/>
              </a:spcBef>
              <a:buSzPct val="100000"/>
            </a:pPr>
            <a:r>
              <a:rPr lang="en-US" sz="1400" kern="0" dirty="0" smtClean="0"/>
              <a:t>Potential loss of state flexibility to use SSBG and TANF to meet local needs</a:t>
            </a:r>
          </a:p>
          <a:p>
            <a:pPr marL="114300" indent="-114300" defTabSz="914400">
              <a:lnSpc>
                <a:spcPct val="100000"/>
              </a:lnSpc>
              <a:buSzPct val="100000"/>
            </a:pPr>
            <a:endParaRPr lang="en-US" sz="1200" kern="0" dirty="0" smtClean="0"/>
          </a:p>
        </p:txBody>
      </p:sp>
      <p:sp>
        <p:nvSpPr>
          <p:cNvPr id="6" name="TextBox 5"/>
          <p:cNvSpPr txBox="1"/>
          <p:nvPr/>
        </p:nvSpPr>
        <p:spPr>
          <a:xfrm>
            <a:off x="2895600" y="4521815"/>
            <a:ext cx="2876550" cy="1923604"/>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Protecting child welfare agencies’ access to SSBG and TANF</a:t>
            </a:r>
            <a:r>
              <a:rPr lang="en-US" sz="1400" dirty="0">
                <a:solidFill>
                  <a:schemeClr val="tx2"/>
                </a:solidFill>
              </a:rPr>
              <a:t> </a:t>
            </a:r>
            <a:r>
              <a:rPr lang="en-US" sz="1400" dirty="0" smtClean="0">
                <a:solidFill>
                  <a:schemeClr val="tx2"/>
                </a:solidFill>
              </a:rPr>
              <a:t>comes at the expense of other critical needs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Insufficient investment in prevention</a:t>
            </a:r>
            <a:endParaRPr lang="en-US" sz="1400" dirty="0">
              <a:solidFill>
                <a:schemeClr val="tx2"/>
              </a:solidFill>
            </a:endParaRPr>
          </a:p>
        </p:txBody>
      </p:sp>
      <p:sp>
        <p:nvSpPr>
          <p:cNvPr id="7" name="TextBox 6"/>
          <p:cNvSpPr txBox="1"/>
          <p:nvPr/>
        </p:nvSpPr>
        <p:spPr>
          <a:xfrm>
            <a:off x="5934076" y="4521815"/>
            <a:ext cx="3008043" cy="2569934"/>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Make all IV-B funding part of capped entitlement rather than part being discretionary.</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Reallocate a portion of SSBG or allow states to reallocate</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Require state match for SSBG </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537620"/>
            <a:ext cx="2503219" cy="1123384"/>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What is meant by “reconfigure” funds for child welfare from SSBG?   </a:t>
            </a: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21</a:t>
            </a:fld>
            <a:endParaRPr lang="en-US" dirty="0">
              <a:solidFill>
                <a:srgbClr val="595959"/>
              </a:solidFill>
            </a:endParaRPr>
          </a:p>
        </p:txBody>
      </p:sp>
    </p:spTree>
    <p:extLst>
      <p:ext uri="{BB962C8B-B14F-4D97-AF65-F5344CB8AC3E}">
        <p14:creationId xmlns:p14="http://schemas.microsoft.com/office/powerpoint/2010/main" val="403044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38175" y="1704975"/>
            <a:ext cx="7734300" cy="3886200"/>
          </a:xfrm>
        </p:spPr>
        <p:txBody>
          <a:bodyPr/>
          <a:lstStyle/>
          <a:p>
            <a:pPr>
              <a:spcAft>
                <a:spcPts val="600"/>
              </a:spcAft>
            </a:pPr>
            <a:r>
              <a:rPr lang="en-US" sz="2000" dirty="0" smtClean="0"/>
              <a:t>How would this proposal affect states with IV-E waivers?</a:t>
            </a:r>
          </a:p>
          <a:p>
            <a:pPr>
              <a:spcAft>
                <a:spcPts val="600"/>
              </a:spcAft>
            </a:pPr>
            <a:r>
              <a:rPr lang="en-US" sz="2000" dirty="0" smtClean="0"/>
              <a:t>How does this proposal help address racial disparities?</a:t>
            </a:r>
          </a:p>
          <a:p>
            <a:pPr>
              <a:spcAft>
                <a:spcPts val="600"/>
              </a:spcAft>
            </a:pPr>
            <a:r>
              <a:rPr lang="en-US" sz="2000" dirty="0" smtClean="0"/>
              <a:t>Could a portion of the savings from limiting federal IV-E eligibility be used to expand support for prevention activities?</a:t>
            </a:r>
          </a:p>
          <a:p>
            <a:pPr>
              <a:spcAft>
                <a:spcPts val="600"/>
              </a:spcAft>
            </a:pPr>
            <a:r>
              <a:rPr lang="en-US" sz="2000" dirty="0" smtClean="0"/>
              <a:t>How would the phased-in “delink” of IV-E affect reimbursement rates for training and administrative costs?</a:t>
            </a:r>
          </a:p>
          <a:p>
            <a:pPr>
              <a:spcAft>
                <a:spcPts val="600"/>
              </a:spcAft>
            </a:pPr>
            <a:endParaRPr lang="en-US" sz="2000" dirty="0"/>
          </a:p>
        </p:txBody>
      </p:sp>
      <p:sp>
        <p:nvSpPr>
          <p:cNvPr id="4" name="Title 3"/>
          <p:cNvSpPr>
            <a:spLocks noGrp="1"/>
          </p:cNvSpPr>
          <p:nvPr>
            <p:ph type="title"/>
          </p:nvPr>
        </p:nvSpPr>
        <p:spPr/>
        <p:txBody>
          <a:bodyPr/>
          <a:lstStyle/>
          <a:p>
            <a:r>
              <a:rPr lang="en-US" dirty="0" smtClean="0"/>
              <a:t>Q&amp;A/Comments/Suggestions</a:t>
            </a:r>
            <a:endParaRPr lang="en-US" dirty="0"/>
          </a:p>
        </p:txBody>
      </p:sp>
      <p:sp>
        <p:nvSpPr>
          <p:cNvPr id="5"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22</a:t>
            </a:fld>
            <a:endParaRPr lang="en-US" dirty="0">
              <a:solidFill>
                <a:srgbClr val="595959"/>
              </a:solidFill>
            </a:endParaRPr>
          </a:p>
        </p:txBody>
      </p:sp>
    </p:spTree>
    <p:extLst>
      <p:ext uri="{BB962C8B-B14F-4D97-AF65-F5344CB8AC3E}">
        <p14:creationId xmlns:p14="http://schemas.microsoft.com/office/powerpoint/2010/main" val="637261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where financing can make a difference</a:t>
            </a:r>
            <a:endParaRPr lang="en-US" dirty="0"/>
          </a:p>
        </p:txBody>
      </p:sp>
      <p:sp>
        <p:nvSpPr>
          <p:cNvPr id="3" name="TextBox 2"/>
          <p:cNvSpPr txBox="1"/>
          <p:nvPr/>
        </p:nvSpPr>
        <p:spPr>
          <a:xfrm>
            <a:off x="692394" y="2005818"/>
            <a:ext cx="7926209" cy="369332"/>
          </a:xfrm>
          <a:prstGeom prst="rect">
            <a:avLst/>
          </a:prstGeom>
          <a:noFill/>
        </p:spPr>
        <p:txBody>
          <a:bodyPr wrap="none" rtlCol="0">
            <a:spAutoFit/>
          </a:bodyPr>
          <a:lstStyle/>
          <a:p>
            <a:r>
              <a:rPr lang="en-US" dirty="0" smtClean="0">
                <a:solidFill>
                  <a:srgbClr val="D66628"/>
                </a:solidFill>
              </a:rPr>
              <a:t>There are four key areas in which financing changes can make a difference:</a:t>
            </a:r>
            <a:endParaRPr lang="en-US" dirty="0">
              <a:solidFill>
                <a:srgbClr val="D66628"/>
              </a:solidFill>
            </a:endParaRPr>
          </a:p>
        </p:txBody>
      </p:sp>
      <p:pic>
        <p:nvPicPr>
          <p:cNvPr id="9" name="Picture 8" descr="individualiconsnocopy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94" y="3538516"/>
            <a:ext cx="2286000" cy="2286000"/>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100" y="3395679"/>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088" y="3538516"/>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143" y="3506618"/>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9972" y="2633897"/>
            <a:ext cx="1807858" cy="646331"/>
          </a:xfrm>
          <a:prstGeom prst="rect">
            <a:avLst/>
          </a:prstGeom>
          <a:noFill/>
        </p:spPr>
        <p:txBody>
          <a:bodyPr wrap="square" rtlCol="0">
            <a:spAutoFit/>
          </a:bodyPr>
          <a:lstStyle/>
          <a:p>
            <a:pPr algn="ctr"/>
            <a:r>
              <a:rPr lang="en-US" dirty="0" smtClean="0">
                <a:solidFill>
                  <a:schemeClr val="tx1">
                    <a:lumMod val="50000"/>
                    <a:lumOff val="50000"/>
                  </a:schemeClr>
                </a:solidFill>
              </a:rPr>
              <a:t>Permanence and well-being</a:t>
            </a:r>
            <a:endParaRPr lang="en-US" dirty="0">
              <a:solidFill>
                <a:schemeClr val="tx1">
                  <a:lumMod val="50000"/>
                  <a:lumOff val="50000"/>
                </a:schemeClr>
              </a:solidFill>
            </a:endParaRPr>
          </a:p>
        </p:txBody>
      </p:sp>
      <p:sp>
        <p:nvSpPr>
          <p:cNvPr id="10" name="TextBox 9"/>
          <p:cNvSpPr txBox="1"/>
          <p:nvPr/>
        </p:nvSpPr>
        <p:spPr>
          <a:xfrm>
            <a:off x="2734105" y="2629793"/>
            <a:ext cx="1633967" cy="646331"/>
          </a:xfrm>
          <a:prstGeom prst="rect">
            <a:avLst/>
          </a:prstGeom>
          <a:noFill/>
        </p:spPr>
        <p:txBody>
          <a:bodyPr wrap="square" rtlCol="0">
            <a:spAutoFit/>
          </a:bodyPr>
          <a:lstStyle/>
          <a:p>
            <a:pPr algn="ctr"/>
            <a:r>
              <a:rPr lang="en-US" dirty="0" smtClean="0">
                <a:solidFill>
                  <a:schemeClr val="tx1">
                    <a:lumMod val="50000"/>
                    <a:lumOff val="50000"/>
                  </a:schemeClr>
                </a:solidFill>
              </a:rPr>
              <a:t>Foster and kinship care</a:t>
            </a:r>
            <a:endParaRPr lang="en-US" dirty="0">
              <a:solidFill>
                <a:schemeClr val="tx1">
                  <a:lumMod val="50000"/>
                  <a:lumOff val="50000"/>
                </a:schemeClr>
              </a:solidFill>
            </a:endParaRPr>
          </a:p>
        </p:txBody>
      </p:sp>
      <p:sp>
        <p:nvSpPr>
          <p:cNvPr id="11" name="TextBox 10"/>
          <p:cNvSpPr txBox="1"/>
          <p:nvPr/>
        </p:nvSpPr>
        <p:spPr>
          <a:xfrm>
            <a:off x="4894235" y="2882146"/>
            <a:ext cx="1438368" cy="369332"/>
          </a:xfrm>
          <a:prstGeom prst="rect">
            <a:avLst/>
          </a:prstGeom>
          <a:noFill/>
        </p:spPr>
        <p:txBody>
          <a:bodyPr wrap="square" rtlCol="0">
            <a:spAutoFit/>
          </a:bodyPr>
          <a:lstStyle/>
          <a:p>
            <a:r>
              <a:rPr lang="en-US" dirty="0" smtClean="0">
                <a:solidFill>
                  <a:schemeClr val="tx1">
                    <a:lumMod val="50000"/>
                    <a:lumOff val="50000"/>
                  </a:schemeClr>
                </a:solidFill>
              </a:rPr>
              <a:t>Workforce</a:t>
            </a:r>
            <a:endParaRPr lang="en-US" dirty="0">
              <a:solidFill>
                <a:schemeClr val="tx1">
                  <a:lumMod val="50000"/>
                  <a:lumOff val="50000"/>
                </a:schemeClr>
              </a:solidFill>
            </a:endParaRPr>
          </a:p>
        </p:txBody>
      </p:sp>
      <p:sp>
        <p:nvSpPr>
          <p:cNvPr id="12" name="TextBox 11"/>
          <p:cNvSpPr txBox="1"/>
          <p:nvPr/>
        </p:nvSpPr>
        <p:spPr>
          <a:xfrm>
            <a:off x="6332603" y="2580864"/>
            <a:ext cx="1783080" cy="923330"/>
          </a:xfrm>
          <a:prstGeom prst="rect">
            <a:avLst/>
          </a:prstGeom>
          <a:noFill/>
        </p:spPr>
        <p:txBody>
          <a:bodyPr wrap="square" rtlCol="0">
            <a:spAutoFit/>
          </a:bodyPr>
          <a:lstStyle/>
          <a:p>
            <a:pPr algn="ctr"/>
            <a:r>
              <a:rPr lang="en-US" dirty="0" smtClean="0">
                <a:solidFill>
                  <a:schemeClr val="tx1">
                    <a:lumMod val="50000"/>
                    <a:lumOff val="50000"/>
                  </a:schemeClr>
                </a:solidFill>
              </a:rPr>
              <a:t>Therapeutic and supportive services</a:t>
            </a:r>
            <a:endParaRPr lang="en-US" dirty="0">
              <a:solidFill>
                <a:schemeClr val="tx1">
                  <a:lumMod val="50000"/>
                  <a:lumOff val="50000"/>
                </a:schemeClr>
              </a:solidFill>
            </a:endParaRPr>
          </a:p>
        </p:txBody>
      </p:sp>
      <p:sp>
        <p:nvSpPr>
          <p:cNvPr id="13"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2</a:t>
            </a:fld>
            <a:endParaRPr lang="en-US" dirty="0">
              <a:solidFill>
                <a:srgbClr val="595959"/>
              </a:solidFill>
            </a:endParaRPr>
          </a:p>
        </p:txBody>
      </p:sp>
    </p:spTree>
    <p:extLst>
      <p:ext uri="{BB962C8B-B14F-4D97-AF65-F5344CB8AC3E}">
        <p14:creationId xmlns:p14="http://schemas.microsoft.com/office/powerpoint/2010/main" val="1027061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lowchart: Process 4098"/>
          <p:cNvSpPr/>
          <p:nvPr/>
        </p:nvSpPr>
        <p:spPr bwMode="auto">
          <a:xfrm>
            <a:off x="6858001" y="1449325"/>
            <a:ext cx="2133600" cy="5256275"/>
          </a:xfrm>
          <a:prstGeom prst="flowChartProcess">
            <a:avLst/>
          </a:prstGeom>
          <a:solidFill>
            <a:schemeClr val="accent1">
              <a:lumMod val="40000"/>
              <a:lumOff val="60000"/>
              <a:alpha val="12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 name="Slide Number Placeholder 2"/>
          <p:cNvSpPr>
            <a:spLocks noGrp="1"/>
          </p:cNvSpPr>
          <p:nvPr>
            <p:ph type="sldNum" sz="quarter" idx="4"/>
          </p:nvPr>
        </p:nvSpPr>
        <p:spPr/>
        <p:txBody>
          <a:bodyPr/>
          <a:lstStyle/>
          <a:p>
            <a:fld id="{06B3CCE6-3D7D-AC46-9877-BAC74626ABE8}" type="slidenum">
              <a:rPr lang="en-US" smtClean="0"/>
              <a:pPr/>
              <a:t>3</a:t>
            </a:fld>
            <a:endParaRPr lang="en-US" dirty="0"/>
          </a:p>
        </p:txBody>
      </p:sp>
      <p:sp>
        <p:nvSpPr>
          <p:cNvPr id="5" name="Title 4"/>
          <p:cNvSpPr>
            <a:spLocks noGrp="1"/>
          </p:cNvSpPr>
          <p:nvPr>
            <p:ph type="title"/>
          </p:nvPr>
        </p:nvSpPr>
        <p:spPr>
          <a:xfrm>
            <a:off x="671282" y="274638"/>
            <a:ext cx="8229600" cy="1020762"/>
          </a:xfrm>
        </p:spPr>
        <p:txBody>
          <a:bodyPr/>
          <a:lstStyle/>
          <a:p>
            <a:r>
              <a:rPr lang="en-US" dirty="0" smtClean="0"/>
              <a:t>Improving permanence and well-being for children</a:t>
            </a:r>
            <a:endParaRPr lang="en-US" dirty="0"/>
          </a:p>
        </p:txBody>
      </p:sp>
      <p:sp>
        <p:nvSpPr>
          <p:cNvPr id="22" name="TextBox 21"/>
          <p:cNvSpPr txBox="1"/>
          <p:nvPr/>
        </p:nvSpPr>
        <p:spPr>
          <a:xfrm>
            <a:off x="7029227" y="3858518"/>
            <a:ext cx="1791147" cy="2308324"/>
          </a:xfrm>
          <a:prstGeom prst="rect">
            <a:avLst/>
          </a:prstGeom>
          <a:noFill/>
        </p:spPr>
        <p:txBody>
          <a:bodyPr wrap="square" rtlCol="0">
            <a:spAutoFit/>
          </a:bodyPr>
          <a:lstStyle/>
          <a:p>
            <a:pPr lvl="0" algn="ctr"/>
            <a:r>
              <a:rPr lang="en-US" b="1" dirty="0">
                <a:solidFill>
                  <a:schemeClr val="tx2"/>
                </a:solidFill>
              </a:rPr>
              <a:t>Kids have </a:t>
            </a:r>
            <a:r>
              <a:rPr lang="en-US" b="1" dirty="0" smtClean="0">
                <a:solidFill>
                  <a:schemeClr val="tx2"/>
                </a:solidFill>
              </a:rPr>
              <a:t>families they </a:t>
            </a:r>
            <a:r>
              <a:rPr lang="en-US" b="1" dirty="0">
                <a:solidFill>
                  <a:schemeClr val="tx2"/>
                </a:solidFill>
              </a:rPr>
              <a:t>can rely </a:t>
            </a:r>
            <a:r>
              <a:rPr lang="en-US" b="1" dirty="0" smtClean="0">
                <a:solidFill>
                  <a:schemeClr val="tx2"/>
                </a:solidFill>
              </a:rPr>
              <a:t>on to help them  become successful adults.</a:t>
            </a:r>
            <a:endParaRPr lang="en-US" b="1" dirty="0">
              <a:solidFill>
                <a:schemeClr val="tx2"/>
              </a:solidFill>
            </a:endParaRP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1722785"/>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TextBox 4105"/>
          <p:cNvSpPr txBox="1"/>
          <p:nvPr/>
        </p:nvSpPr>
        <p:spPr>
          <a:xfrm>
            <a:off x="6877875" y="1478353"/>
            <a:ext cx="2113725" cy="369332"/>
          </a:xfrm>
          <a:prstGeom prst="rect">
            <a:avLst/>
          </a:prstGeom>
          <a:solidFill>
            <a:schemeClr val="accent1">
              <a:lumMod val="60000"/>
              <a:lumOff val="40000"/>
            </a:schemeClr>
          </a:solidFill>
        </p:spPr>
        <p:txBody>
          <a:bodyPr wrap="square" rtlCol="0">
            <a:spAutoFit/>
          </a:bodyPr>
          <a:lstStyle/>
          <a:p>
            <a:pPr algn="ctr"/>
            <a:r>
              <a:rPr lang="en-US" dirty="0" smtClean="0">
                <a:solidFill>
                  <a:schemeClr val="bg1"/>
                </a:solidFill>
              </a:rPr>
              <a:t>VISION</a:t>
            </a:r>
            <a:endParaRPr lang="en-US" dirty="0">
              <a:solidFill>
                <a:schemeClr val="bg1"/>
              </a:solidFill>
            </a:endParaRPr>
          </a:p>
        </p:txBody>
      </p:sp>
      <p:cxnSp>
        <p:nvCxnSpPr>
          <p:cNvPr id="8" name="Straight Connector 7"/>
          <p:cNvCxnSpPr/>
          <p:nvPr/>
        </p:nvCxnSpPr>
        <p:spPr bwMode="auto">
          <a:xfrm flipV="1">
            <a:off x="767185" y="2772078"/>
            <a:ext cx="5791659" cy="1"/>
          </a:xfrm>
          <a:prstGeom prst="line">
            <a:avLst/>
          </a:prstGeom>
          <a:solidFill>
            <a:srgbClr val="808080"/>
          </a:solidFill>
          <a:ln w="9525" cap="flat" cmpd="sng" algn="ctr">
            <a:noFill/>
            <a:prstDash val="solid"/>
            <a:round/>
            <a:headEnd type="none" w="med" len="med"/>
            <a:tailEnd type="none" w="med" len="med"/>
          </a:ln>
          <a:effectLst/>
        </p:spPr>
      </p:cxnSp>
      <p:graphicFrame>
        <p:nvGraphicFramePr>
          <p:cNvPr id="2" name="Table 1"/>
          <p:cNvGraphicFramePr>
            <a:graphicFrameLocks noGrp="1"/>
          </p:cNvGraphicFramePr>
          <p:nvPr>
            <p:extLst>
              <p:ext uri="{D42A27DB-BD31-4B8C-83A1-F6EECF244321}">
                <p14:modId xmlns:p14="http://schemas.microsoft.com/office/powerpoint/2010/main" val="271176625"/>
              </p:ext>
            </p:extLst>
          </p:nvPr>
        </p:nvGraphicFramePr>
        <p:xfrm>
          <a:off x="218659" y="1478354"/>
          <a:ext cx="6604150" cy="5181753"/>
        </p:xfrm>
        <a:graphic>
          <a:graphicData uri="http://schemas.openxmlformats.org/drawingml/2006/table">
            <a:tbl>
              <a:tblPr firstRow="1" bandRow="1">
                <a:tableStyleId>{5C22544A-7EE6-4342-B048-85BDC9FD1C3A}</a:tableStyleId>
              </a:tblPr>
              <a:tblGrid>
                <a:gridCol w="1090852"/>
                <a:gridCol w="1377245"/>
                <a:gridCol w="1264355"/>
                <a:gridCol w="1444978"/>
                <a:gridCol w="1426720"/>
              </a:tblGrid>
              <a:tr h="1155664">
                <a:tc>
                  <a:txBody>
                    <a:bodyPr/>
                    <a:lstStyle/>
                    <a:p>
                      <a:pPr algn="ctr"/>
                      <a:endParaRPr lang="en-US" sz="1600"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r>
                        <a:rPr lang="en-US" sz="1200" b="1" dirty="0" smtClean="0">
                          <a:solidFill>
                            <a:schemeClr val="tx2"/>
                          </a:solidFill>
                        </a:rPr>
                        <a:t>TIME IN FOSTER CARE</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r>
                        <a:rPr lang="en-US" sz="1200" b="1" dirty="0" smtClean="0">
                          <a:solidFill>
                            <a:schemeClr val="tx2"/>
                          </a:solidFill>
                        </a:rPr>
                        <a:t>SHELTER CARE,</a:t>
                      </a:r>
                    </a:p>
                    <a:p>
                      <a:pPr algn="ctr"/>
                      <a:r>
                        <a:rPr lang="en-US" sz="1200" b="1" dirty="0" smtClean="0">
                          <a:solidFill>
                            <a:schemeClr val="tx2"/>
                          </a:solidFill>
                        </a:rPr>
                        <a:t>GROUP HOMES</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r>
                        <a:rPr lang="en-US" sz="1200" b="1" dirty="0" smtClean="0">
                          <a:solidFill>
                            <a:schemeClr val="tx2"/>
                          </a:solidFill>
                        </a:rPr>
                        <a:t>RESIDENTIAL TREATMENT</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r>
                        <a:rPr lang="en-US" sz="1200" b="1" dirty="0" smtClean="0">
                          <a:solidFill>
                            <a:schemeClr val="tx2"/>
                          </a:solidFill>
                        </a:rPr>
                        <a:t>INDIVIDUAL DEVELOPMENT</a:t>
                      </a:r>
                      <a:r>
                        <a:rPr lang="en-US" sz="1200" b="1" baseline="0" dirty="0" smtClean="0">
                          <a:solidFill>
                            <a:schemeClr val="tx2"/>
                          </a:solidFill>
                        </a:rPr>
                        <a:t> ACCOUNTS</a:t>
                      </a:r>
                      <a:endParaRPr lang="en-US" sz="1200" b="1" dirty="0">
                        <a:solidFill>
                          <a:schemeClr val="tx2"/>
                        </a:solidFill>
                      </a:endParaRPr>
                    </a:p>
                  </a:txBody>
                  <a:tcPr>
                    <a:solidFill>
                      <a:schemeClr val="accent2">
                        <a:lumMod val="60000"/>
                        <a:lumOff val="40000"/>
                      </a:schemeClr>
                    </a:solidFill>
                  </a:tcPr>
                </a:tc>
              </a:tr>
              <a:tr h="1515475">
                <a:tc>
                  <a:txBody>
                    <a:bodyPr/>
                    <a:lstStyle/>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2"/>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solidFill>
                        </a:rPr>
                        <a:t>NOW</a:t>
                      </a:r>
                    </a:p>
                    <a:p>
                      <a:endParaRPr lang="en-US" dirty="0"/>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endParaRPr lang="en-US" sz="1200" b="0" dirty="0" smtClean="0">
                        <a:solidFill>
                          <a:schemeClr val="tx2"/>
                        </a:solidFill>
                      </a:endParaRPr>
                    </a:p>
                    <a:p>
                      <a:pPr algn="ctr"/>
                      <a:endParaRPr lang="en-US" sz="1200" b="0" dirty="0" smtClean="0">
                        <a:solidFill>
                          <a:schemeClr val="tx2"/>
                        </a:solidFill>
                      </a:endParaRPr>
                    </a:p>
                    <a:p>
                      <a:pPr algn="ctr"/>
                      <a:r>
                        <a:rPr lang="en-US" sz="1200" b="0" dirty="0" smtClean="0">
                          <a:solidFill>
                            <a:schemeClr val="tx2"/>
                          </a:solidFill>
                        </a:rPr>
                        <a:t>Reimbursement unlimited</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endParaRPr lang="en-US" sz="1200" b="0" dirty="0" smtClean="0">
                        <a:solidFill>
                          <a:schemeClr val="tx2"/>
                        </a:solidFill>
                      </a:endParaRPr>
                    </a:p>
                    <a:p>
                      <a:pPr algn="ctr"/>
                      <a:endParaRPr lang="en-US" sz="1200" b="0" dirty="0" smtClean="0">
                        <a:solidFill>
                          <a:schemeClr val="tx2"/>
                        </a:solidFill>
                      </a:endParaRPr>
                    </a:p>
                    <a:p>
                      <a:pPr algn="ctr"/>
                      <a:r>
                        <a:rPr lang="en-US" sz="1200" b="0" dirty="0" smtClean="0">
                          <a:solidFill>
                            <a:schemeClr val="tx2"/>
                          </a:solidFill>
                        </a:rPr>
                        <a:t>Reimbursement</a:t>
                      </a:r>
                      <a:r>
                        <a:rPr lang="en-US" sz="1200" b="0" baseline="0" dirty="0" smtClean="0">
                          <a:solidFill>
                            <a:schemeClr val="tx2"/>
                          </a:solidFill>
                        </a:rPr>
                        <a:t> unlimited</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endParaRPr lang="en-US" sz="1200" b="0" dirty="0" smtClean="0">
                        <a:solidFill>
                          <a:schemeClr val="tx2"/>
                        </a:solidFill>
                      </a:endParaRPr>
                    </a:p>
                    <a:p>
                      <a:pPr algn="ctr"/>
                      <a:endParaRPr lang="en-US" sz="1200" b="0" dirty="0" smtClean="0">
                        <a:solidFill>
                          <a:schemeClr val="tx2"/>
                        </a:solidFill>
                      </a:endParaRPr>
                    </a:p>
                    <a:p>
                      <a:pPr algn="ctr"/>
                      <a:r>
                        <a:rPr lang="en-US" sz="1200" b="0" dirty="0" smtClean="0">
                          <a:solidFill>
                            <a:schemeClr val="tx2"/>
                          </a:solidFill>
                        </a:rPr>
                        <a:t>Reimbursement</a:t>
                      </a:r>
                      <a:r>
                        <a:rPr lang="en-US" sz="1200" b="0" baseline="0" dirty="0" smtClean="0">
                          <a:solidFill>
                            <a:schemeClr val="tx2"/>
                          </a:solidFill>
                        </a:rPr>
                        <a:t> unlimited</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endParaRPr lang="en-US" sz="1200" b="0" dirty="0" smtClean="0">
                        <a:solidFill>
                          <a:schemeClr val="tx2"/>
                        </a:solidFill>
                      </a:endParaRPr>
                    </a:p>
                    <a:p>
                      <a:pPr algn="ctr"/>
                      <a:endParaRPr lang="en-US" sz="1200" b="0" dirty="0" smtClean="0">
                        <a:solidFill>
                          <a:schemeClr val="tx2"/>
                        </a:solidFill>
                      </a:endParaRPr>
                    </a:p>
                    <a:p>
                      <a:pPr algn="ctr"/>
                      <a:r>
                        <a:rPr lang="en-US" sz="1200" b="0" dirty="0" smtClean="0">
                          <a:solidFill>
                            <a:schemeClr val="tx2"/>
                          </a:solidFill>
                        </a:rPr>
                        <a:t>No</a:t>
                      </a:r>
                      <a:r>
                        <a:rPr lang="en-US" sz="1200" b="0" baseline="0" dirty="0" smtClean="0">
                          <a:solidFill>
                            <a:schemeClr val="tx2"/>
                          </a:solidFill>
                        </a:rPr>
                        <a:t> IDA </a:t>
                      </a:r>
                    </a:p>
                    <a:p>
                      <a:pPr algn="ctr"/>
                      <a:r>
                        <a:rPr lang="en-US" sz="1200" b="0" baseline="0" dirty="0" smtClean="0">
                          <a:solidFill>
                            <a:schemeClr val="tx2"/>
                          </a:solidFill>
                        </a:rPr>
                        <a:t>Accounts</a:t>
                      </a:r>
                      <a:endParaRPr lang="en-US" sz="1200" b="0" dirty="0">
                        <a:solidFill>
                          <a:schemeClr val="tx2"/>
                        </a:solidFill>
                      </a:endParaRPr>
                    </a:p>
                  </a:txBody>
                  <a:tcPr>
                    <a:solidFill>
                      <a:schemeClr val="accent2">
                        <a:lumMod val="20000"/>
                        <a:lumOff val="80000"/>
                      </a:schemeClr>
                    </a:solidFill>
                  </a:tcPr>
                </a:tc>
              </a:tr>
              <a:tr h="2510614">
                <a:tc>
                  <a:txBody>
                    <a:bodyPr/>
                    <a:lstStyle/>
                    <a:p>
                      <a:pPr algn="ctr"/>
                      <a:endParaRPr lang="en-US" sz="1600" b="0" dirty="0" smtClean="0">
                        <a:solidFill>
                          <a:schemeClr val="tx2"/>
                        </a:solidFill>
                      </a:endParaRPr>
                    </a:p>
                    <a:p>
                      <a:pPr algn="ctr"/>
                      <a:r>
                        <a:rPr lang="en-US" sz="1600" b="1" dirty="0" smtClean="0">
                          <a:solidFill>
                            <a:schemeClr val="tx2"/>
                          </a:solidFill>
                        </a:rPr>
                        <a:t>IDEAS</a:t>
                      </a:r>
                      <a:endParaRPr lang="en-US" sz="1600" b="1"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Limit</a:t>
                      </a:r>
                      <a:r>
                        <a:rPr lang="en-US" sz="1400" b="0" baseline="0" dirty="0" smtClean="0">
                          <a:solidFill>
                            <a:schemeClr val="tx2"/>
                          </a:solidFill>
                        </a:rPr>
                        <a:t> number of years of federal reimbursement</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Not reimbursable</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Not</a:t>
                      </a:r>
                      <a:r>
                        <a:rPr lang="en-US" sz="1400" b="0" baseline="0" dirty="0" smtClean="0">
                          <a:solidFill>
                            <a:schemeClr val="tx2"/>
                          </a:solidFill>
                        </a:rPr>
                        <a:t> reimbursable for children under 13;</a:t>
                      </a:r>
                    </a:p>
                    <a:p>
                      <a:pPr algn="ctr"/>
                      <a:r>
                        <a:rPr lang="en-US" sz="1400" b="0" baseline="0" dirty="0" smtClean="0">
                          <a:solidFill>
                            <a:schemeClr val="tx2"/>
                          </a:solidFill>
                        </a:rPr>
                        <a:t>Limit time in  residential treatment for older youth</a:t>
                      </a:r>
                      <a:endParaRPr lang="en-US" sz="1400" b="0" dirty="0" smtClean="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IDA program for youth in care at age 16</a:t>
                      </a:r>
                      <a:endParaRPr lang="en-US" sz="1400" b="0" dirty="0">
                        <a:solidFill>
                          <a:schemeClr val="tx2"/>
                        </a:solidFill>
                      </a:endParaRPr>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600586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1881" y="1428007"/>
            <a:ext cx="8740238" cy="3886200"/>
          </a:xfrm>
        </p:spPr>
        <p:txBody>
          <a:bodyPr/>
          <a:lstStyle/>
          <a:p>
            <a:pPr marL="0" indent="0">
              <a:lnSpc>
                <a:spcPct val="100000"/>
              </a:lnSpc>
              <a:spcBef>
                <a:spcPts val="600"/>
              </a:spcBef>
              <a:buNone/>
            </a:pPr>
            <a:r>
              <a:rPr lang="en-US" sz="2000" dirty="0" smtClean="0">
                <a:solidFill>
                  <a:srgbClr val="D9763F"/>
                </a:solidFill>
              </a:rPr>
              <a:t>Rationale</a:t>
            </a:r>
          </a:p>
          <a:p>
            <a:pPr marL="114300" indent="-114300">
              <a:lnSpc>
                <a:spcPct val="100000"/>
              </a:lnSpc>
              <a:spcBef>
                <a:spcPts val="600"/>
              </a:spcBef>
              <a:buSzPct val="100000"/>
            </a:pPr>
            <a:r>
              <a:rPr lang="en-US" sz="1400" dirty="0" smtClean="0"/>
              <a:t>Incentivize, free-up necessary resources to invest in achieving </a:t>
            </a:r>
            <a:r>
              <a:rPr lang="en-US" sz="1400" dirty="0"/>
              <a:t>timely permanency</a:t>
            </a:r>
          </a:p>
          <a:p>
            <a:pPr marL="114300" indent="-114300">
              <a:lnSpc>
                <a:spcPct val="100000"/>
              </a:lnSpc>
              <a:buSzPct val="100000"/>
            </a:pPr>
            <a:r>
              <a:rPr lang="en-US" sz="1400" dirty="0" smtClean="0"/>
              <a:t>Represents best practice even in challenging situations</a:t>
            </a:r>
          </a:p>
          <a:p>
            <a:pPr marL="114300" indent="-114300">
              <a:lnSpc>
                <a:spcPct val="100000"/>
              </a:lnSpc>
              <a:buSzPct val="100000"/>
            </a:pPr>
            <a:r>
              <a:rPr lang="en-US" sz="1400" dirty="0" smtClean="0"/>
              <a:t>TPR after 15 of the last 22 months + time to achieve alternative permanency arrangement &lt; 3 years</a:t>
            </a:r>
          </a:p>
          <a:p>
            <a:pPr marL="0" indent="0">
              <a:lnSpc>
                <a:spcPct val="100000"/>
              </a:lnSpc>
              <a:spcBef>
                <a:spcPts val="1800"/>
              </a:spcBef>
              <a:buNone/>
            </a:pPr>
            <a:r>
              <a:rPr lang="en-US" sz="2000" dirty="0" smtClean="0">
                <a:solidFill>
                  <a:srgbClr val="D9763F"/>
                </a:solidFill>
              </a:rPr>
              <a:t>Potential Impact</a:t>
            </a:r>
          </a:p>
          <a:p>
            <a:pPr marL="114300" indent="-114300">
              <a:lnSpc>
                <a:spcPct val="100000"/>
              </a:lnSpc>
              <a:spcBef>
                <a:spcPts val="600"/>
              </a:spcBef>
              <a:buSzPct val="100000"/>
            </a:pPr>
            <a:r>
              <a:rPr lang="en-US" sz="1400" dirty="0" smtClean="0"/>
              <a:t>Number of children in care for more than 3 years:  18% of children currently in care, 9.5% of entrants, 32.5% of children awaiting adoption</a:t>
            </a:r>
          </a:p>
          <a:p>
            <a:pPr marL="114300" indent="-114300">
              <a:lnSpc>
                <a:spcPct val="100000"/>
              </a:lnSpc>
              <a:buSzPct val="100000"/>
            </a:pPr>
            <a:r>
              <a:rPr lang="en-US" sz="1400" dirty="0" smtClean="0"/>
              <a:t>Permanency: “Children </a:t>
            </a:r>
            <a:r>
              <a:rPr lang="en-US" sz="1400" dirty="0"/>
              <a:t>12 years or older who continued to live in foster care after 3 years were nearly certain to age out of care before finding a permanent placement alternative.” </a:t>
            </a:r>
            <a:r>
              <a:rPr lang="en-US" sz="1400" dirty="0" smtClean="0"/>
              <a:t>[NSCAW]</a:t>
            </a:r>
          </a:p>
          <a:p>
            <a:pPr marL="114300" indent="-114300">
              <a:lnSpc>
                <a:spcPct val="100000"/>
              </a:lnSpc>
              <a:spcAft>
                <a:spcPts val="1200"/>
              </a:spcAft>
              <a:buSzPct val="100000"/>
            </a:pPr>
            <a:r>
              <a:rPr lang="en-US" sz="1400" dirty="0" smtClean="0"/>
              <a:t>Stability: Stability of care drops sharply after 3 years</a:t>
            </a:r>
          </a:p>
          <a:p>
            <a:pPr marL="0" indent="0">
              <a:lnSpc>
                <a:spcPct val="100000"/>
              </a:lnSpc>
              <a:spcAft>
                <a:spcPts val="1200"/>
              </a:spcAft>
              <a:buSzPct val="100000"/>
              <a:buNone/>
            </a:pPr>
            <a:endParaRPr lang="en-US" sz="1400" dirty="0"/>
          </a:p>
          <a:p>
            <a:pPr marL="0" indent="0">
              <a:lnSpc>
                <a:spcPct val="100000"/>
              </a:lnSpc>
              <a:buNone/>
            </a:pPr>
            <a:endParaRPr lang="en-US" sz="1200" dirty="0" smtClean="0"/>
          </a:p>
        </p:txBody>
      </p:sp>
      <p:sp>
        <p:nvSpPr>
          <p:cNvPr id="4" name="Title 3"/>
          <p:cNvSpPr>
            <a:spLocks noGrp="1"/>
          </p:cNvSpPr>
          <p:nvPr>
            <p:ph type="title"/>
          </p:nvPr>
        </p:nvSpPr>
        <p:spPr/>
        <p:txBody>
          <a:bodyPr/>
          <a:lstStyle/>
          <a:p>
            <a:r>
              <a:rPr lang="en-US" dirty="0"/>
              <a:t>Limit number of years of federal reimbursement</a:t>
            </a:r>
            <a:br>
              <a:rPr lang="en-US" dirty="0"/>
            </a:br>
            <a:endParaRPr lang="en-US" dirty="0"/>
          </a:p>
        </p:txBody>
      </p:sp>
      <p:sp>
        <p:nvSpPr>
          <p:cNvPr id="2" name="TextBox 1"/>
          <p:cNvSpPr txBox="1"/>
          <p:nvPr/>
        </p:nvSpPr>
        <p:spPr>
          <a:xfrm>
            <a:off x="3226501" y="4977189"/>
            <a:ext cx="2726624" cy="1631216"/>
          </a:xfrm>
          <a:prstGeom prst="rect">
            <a:avLst/>
          </a:prstGeom>
          <a:noFill/>
        </p:spPr>
        <p:txBody>
          <a:bodyPr wrap="square" rtlCol="0">
            <a:spAutoFit/>
          </a:bodyPr>
          <a:lstStyle/>
          <a:p>
            <a:pPr>
              <a:spcAft>
                <a:spcPts val="600"/>
              </a:spcAft>
            </a:pPr>
            <a:r>
              <a:rPr lang="en-US" sz="2000" dirty="0" smtClean="0">
                <a:solidFill>
                  <a:srgbClr val="D66628"/>
                </a:solidFill>
              </a:rPr>
              <a:t>Concerns</a:t>
            </a:r>
          </a:p>
          <a:p>
            <a:pPr marL="114300" indent="-114300">
              <a:buClr>
                <a:srgbClr val="DA5521"/>
              </a:buClr>
              <a:buFont typeface="Arial" panose="020B0604020202020204" pitchFamily="34" charset="0"/>
              <a:buChar char="•"/>
            </a:pPr>
            <a:r>
              <a:rPr lang="en-US" sz="1400" dirty="0" smtClean="0">
                <a:solidFill>
                  <a:schemeClr val="tx2"/>
                </a:solidFill>
              </a:rPr>
              <a:t>Reimbursement will drive placement decisions rather than best interests (compare to deinstitutionalization)</a:t>
            </a:r>
          </a:p>
          <a:p>
            <a:pPr marL="114300" indent="-114300">
              <a:spcBef>
                <a:spcPts val="600"/>
              </a:spcBef>
              <a:buClr>
                <a:srgbClr val="DA5521"/>
              </a:buClr>
              <a:buFont typeface="Arial" panose="020B0604020202020204" pitchFamily="34" charset="0"/>
              <a:buChar char="•"/>
            </a:pPr>
            <a:r>
              <a:rPr lang="en-US" sz="1400" dirty="0" smtClean="0">
                <a:solidFill>
                  <a:schemeClr val="tx2"/>
                </a:solidFill>
              </a:rPr>
              <a:t>Slippery slope </a:t>
            </a:r>
            <a:endParaRPr lang="en-US" sz="1400" dirty="0">
              <a:solidFill>
                <a:schemeClr val="tx2"/>
              </a:solidFill>
            </a:endParaRPr>
          </a:p>
        </p:txBody>
      </p:sp>
      <p:sp>
        <p:nvSpPr>
          <p:cNvPr id="6" name="TextBox 5"/>
          <p:cNvSpPr txBox="1"/>
          <p:nvPr/>
        </p:nvSpPr>
        <p:spPr>
          <a:xfrm>
            <a:off x="6312064" y="4955956"/>
            <a:ext cx="2544329" cy="2062103"/>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a:solidFill>
                  <a:schemeClr val="tx2"/>
                </a:solidFill>
              </a:rPr>
              <a:t>Graduated decline in reimbursement rates</a:t>
            </a:r>
          </a:p>
          <a:p>
            <a:pPr marL="171450" indent="-171450">
              <a:spcAft>
                <a:spcPts val="600"/>
              </a:spcAft>
              <a:buClr>
                <a:srgbClr val="D76525"/>
              </a:buClr>
              <a:buFont typeface="Arial" panose="020B0604020202020204" pitchFamily="34" charset="0"/>
              <a:buChar char="•"/>
            </a:pPr>
            <a:r>
              <a:rPr lang="en-US" sz="1400" dirty="0">
                <a:solidFill>
                  <a:schemeClr val="tx2"/>
                </a:solidFill>
              </a:rPr>
              <a:t>Reimbursement for </a:t>
            </a:r>
            <a:r>
              <a:rPr lang="en-US" sz="1400" dirty="0" smtClean="0">
                <a:solidFill>
                  <a:schemeClr val="tx2"/>
                </a:solidFill>
              </a:rPr>
              <a:t>children </a:t>
            </a:r>
            <a:r>
              <a:rPr lang="en-US" sz="1400" dirty="0">
                <a:solidFill>
                  <a:schemeClr val="tx2"/>
                </a:solidFill>
              </a:rPr>
              <a:t>re-entering </a:t>
            </a:r>
            <a:r>
              <a:rPr lang="en-US" sz="1400" dirty="0" smtClean="0">
                <a:solidFill>
                  <a:schemeClr val="tx2"/>
                </a:solidFill>
              </a:rPr>
              <a:t>care</a:t>
            </a:r>
            <a:endParaRPr lang="en-US" sz="1400" dirty="0">
              <a:solidFill>
                <a:schemeClr val="tx2"/>
              </a:solidFill>
            </a:endParaRPr>
          </a:p>
          <a:p>
            <a:pPr marL="171450" indent="-171450">
              <a:spcAft>
                <a:spcPts val="600"/>
              </a:spcAft>
              <a:buClr>
                <a:srgbClr val="D76525"/>
              </a:buClr>
              <a:buFont typeface="Arial" panose="020B0604020202020204" pitchFamily="34" charset="0"/>
              <a:buChar char="•"/>
            </a:pPr>
            <a:r>
              <a:rPr lang="en-US" sz="1400" dirty="0">
                <a:solidFill>
                  <a:schemeClr val="tx2"/>
                </a:solidFill>
              </a:rPr>
              <a:t>Exceptions to time </a:t>
            </a:r>
            <a:r>
              <a:rPr lang="en-US" sz="1400" dirty="0" smtClean="0">
                <a:solidFill>
                  <a:schemeClr val="tx2"/>
                </a:solidFill>
              </a:rPr>
              <a:t>limit </a:t>
            </a: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955956"/>
            <a:ext cx="2503219" cy="1708160"/>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a:solidFill>
                  <a:srgbClr val="595959"/>
                </a:solidFill>
              </a:rPr>
              <a:t>Lifetime limit?</a:t>
            </a:r>
          </a:p>
          <a:p>
            <a:pPr marL="114300" lvl="0" indent="-114300" defTabSz="914400" fontAlgn="base">
              <a:spcBef>
                <a:spcPts val="600"/>
              </a:spcBef>
              <a:spcAft>
                <a:spcPct val="0"/>
              </a:spcAft>
              <a:buClr>
                <a:srgbClr val="DA5521"/>
              </a:buClr>
              <a:buSzPct val="100000"/>
              <a:buFontTx/>
              <a:buChar char="•"/>
            </a:pPr>
            <a:r>
              <a:rPr lang="en-US" sz="1400" kern="0" dirty="0">
                <a:solidFill>
                  <a:srgbClr val="595959"/>
                </a:solidFill>
              </a:rPr>
              <a:t>What about kids already in care</a:t>
            </a:r>
            <a:r>
              <a:rPr lang="en-US" sz="1400" kern="0" dirty="0" smtClean="0">
                <a:solidFill>
                  <a:srgbClr val="595959"/>
                </a:solidFill>
              </a:rPr>
              <a:t>?</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What about youth in care after age 18?</a:t>
            </a:r>
            <a:endParaRPr lang="en-US" sz="1400" kern="0" dirty="0">
              <a:solidFill>
                <a:srgbClr val="595959"/>
              </a:solidFill>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4</a:t>
            </a:fld>
            <a:endParaRPr lang="en-US" dirty="0">
              <a:solidFill>
                <a:srgbClr val="595959"/>
              </a:solidFill>
            </a:endParaRPr>
          </a:p>
        </p:txBody>
      </p:sp>
    </p:spTree>
    <p:extLst>
      <p:ext uri="{BB962C8B-B14F-4D97-AF65-F5344CB8AC3E}">
        <p14:creationId xmlns:p14="http://schemas.microsoft.com/office/powerpoint/2010/main" val="1057666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Eliminate federal reimbursement for shelter care and non-therapeutic group settings</a:t>
            </a:r>
            <a:endParaRPr lang="en-US" dirty="0"/>
          </a:p>
        </p:txBody>
      </p:sp>
      <p:sp>
        <p:nvSpPr>
          <p:cNvPr id="5" name="Text Placeholder 2"/>
          <p:cNvSpPr txBox="1">
            <a:spLocks/>
          </p:cNvSpPr>
          <p:nvPr/>
        </p:nvSpPr>
        <p:spPr bwMode="auto">
          <a:xfrm>
            <a:off x="201881" y="1428007"/>
            <a:ext cx="8740238"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Recognition of the need for and benefits of family, and that children should not “grow up” in group homes</a:t>
            </a:r>
          </a:p>
          <a:p>
            <a:pPr marL="114300" indent="-114300" defTabSz="914400">
              <a:lnSpc>
                <a:spcPct val="100000"/>
              </a:lnSpc>
              <a:buSzPct val="100000"/>
            </a:pPr>
            <a:r>
              <a:rPr lang="en-US" sz="1400" kern="0" dirty="0" smtClean="0"/>
              <a:t>Research findings on poor outcomes, potentially adverse impact of group care</a:t>
            </a:r>
          </a:p>
          <a:p>
            <a:pPr marL="114300" indent="-114300" defTabSz="914400">
              <a:lnSpc>
                <a:spcPct val="100000"/>
              </a:lnSpc>
              <a:buSzPct val="100000"/>
            </a:pPr>
            <a:r>
              <a:rPr lang="en-US" sz="1400" kern="0" dirty="0" smtClean="0"/>
              <a:t>Many/most children are referred to group care because of a lack of alternative placement and </a:t>
            </a:r>
            <a:r>
              <a:rPr lang="en-US" sz="1400" b="1" i="1" kern="0" dirty="0" smtClean="0"/>
              <a:t>not </a:t>
            </a:r>
            <a:r>
              <a:rPr lang="en-US" sz="1400" kern="0" dirty="0" smtClean="0"/>
              <a:t>to meet their therapeutic needs.   “</a:t>
            </a:r>
            <a:r>
              <a:rPr lang="en-US" sz="1400" i="1" kern="0" dirty="0" smtClean="0"/>
              <a:t>Seventy percent of the children coming to Children’s Village are not mentally ill by DSM standards, they’re not persistent and chronic.  They’re situational and their mental illness is a lack of belonging.”</a:t>
            </a:r>
            <a:r>
              <a:rPr lang="en-US" sz="1400" kern="0" dirty="0" smtClean="0"/>
              <a:t>  [Jeremy Kohomban, CEO Children’s Village]</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Number of children experiencing group care</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15% of foster children are currently in group care</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25% of all children spend some time in group care </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20% of all children initially placed in group care</a:t>
            </a:r>
          </a:p>
          <a:p>
            <a:pPr marL="114300" indent="-114300" defTabSz="914400">
              <a:lnSpc>
                <a:spcPct val="100000"/>
              </a:lnSpc>
              <a:spcBef>
                <a:spcPts val="600"/>
              </a:spcBef>
              <a:buSzPct val="100000"/>
            </a:pPr>
            <a:r>
              <a:rPr lang="en-US" sz="1400" kern="0" dirty="0" smtClean="0"/>
              <a:t>Enormous </a:t>
            </a:r>
            <a:r>
              <a:rPr lang="en-US" sz="1400" kern="0" dirty="0"/>
              <a:t> </a:t>
            </a:r>
            <a:r>
              <a:rPr lang="en-US" sz="1400" kern="0" dirty="0" smtClean="0"/>
              <a:t>variation among states (e.g., range of 5% - 39% in care, 8% - 59% ever, 5% - 53% initial)</a:t>
            </a:r>
          </a:p>
          <a:p>
            <a:pPr marL="0" indent="0" defTabSz="914400">
              <a:lnSpc>
                <a:spcPct val="100000"/>
              </a:lnSpc>
              <a:spcAft>
                <a:spcPts val="1200"/>
              </a:spcAft>
              <a:buSzPct val="100000"/>
              <a:buFontTx/>
              <a:buNone/>
            </a:pPr>
            <a:endParaRPr lang="en-US" sz="1400" kern="0" dirty="0" smtClean="0"/>
          </a:p>
          <a:p>
            <a:pPr marL="0" indent="0" defTabSz="914400">
              <a:lnSpc>
                <a:spcPct val="100000"/>
              </a:lnSpc>
              <a:buFontTx/>
              <a:buNone/>
            </a:pPr>
            <a:endParaRPr lang="en-US" sz="1200" kern="0" dirty="0" smtClean="0"/>
          </a:p>
        </p:txBody>
      </p:sp>
      <p:sp>
        <p:nvSpPr>
          <p:cNvPr id="6" name="TextBox 5"/>
          <p:cNvSpPr txBox="1"/>
          <p:nvPr/>
        </p:nvSpPr>
        <p:spPr>
          <a:xfrm>
            <a:off x="3121726" y="5306995"/>
            <a:ext cx="2726624" cy="1415772"/>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Where will children go for emergency placement?</a:t>
            </a:r>
          </a:p>
          <a:p>
            <a:pPr marL="114300" indent="-114300">
              <a:buClr>
                <a:srgbClr val="DA5521"/>
              </a:buClr>
              <a:buFont typeface="Arial" panose="020B0604020202020204" pitchFamily="34" charset="0"/>
              <a:buChar char="•"/>
            </a:pPr>
            <a:r>
              <a:rPr lang="en-US" sz="1400" dirty="0" smtClean="0">
                <a:solidFill>
                  <a:schemeClr val="tx2"/>
                </a:solidFill>
              </a:rPr>
              <a:t>Where to find foster parents for older children?</a:t>
            </a:r>
            <a:endParaRPr lang="en-US" sz="1400" dirty="0">
              <a:solidFill>
                <a:schemeClr val="tx2"/>
              </a:solidFill>
            </a:endParaRPr>
          </a:p>
        </p:txBody>
      </p:sp>
      <p:sp>
        <p:nvSpPr>
          <p:cNvPr id="7" name="TextBox 6"/>
          <p:cNvSpPr txBox="1"/>
          <p:nvPr/>
        </p:nvSpPr>
        <p:spPr>
          <a:xfrm>
            <a:off x="6312062" y="5306995"/>
            <a:ext cx="2544329" cy="1692771"/>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Allow reimbursement for very short-term shelter care that meets therapeutic standards </a:t>
            </a: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5314207"/>
            <a:ext cx="2503219" cy="907941"/>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How to define non-therapeutic? </a:t>
            </a:r>
            <a:endParaRPr lang="en-US" sz="1400" kern="0" dirty="0">
              <a:solidFill>
                <a:srgbClr val="595959"/>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5</a:t>
            </a:fld>
            <a:endParaRPr lang="en-US" dirty="0">
              <a:solidFill>
                <a:srgbClr val="595959"/>
              </a:solidFill>
            </a:endParaRPr>
          </a:p>
        </p:txBody>
      </p:sp>
    </p:spTree>
    <p:extLst>
      <p:ext uri="{BB962C8B-B14F-4D97-AF65-F5344CB8AC3E}">
        <p14:creationId xmlns:p14="http://schemas.microsoft.com/office/powerpoint/2010/main" val="209436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Eliminate reimbursement for residential care for </a:t>
            </a:r>
            <a:r>
              <a:rPr lang="en-US" dirty="0"/>
              <a:t>children under </a:t>
            </a:r>
            <a:r>
              <a:rPr lang="en-US" dirty="0" smtClean="0"/>
              <a:t>13; Limit </a:t>
            </a:r>
            <a:r>
              <a:rPr lang="en-US" dirty="0"/>
              <a:t>time in </a:t>
            </a:r>
            <a:r>
              <a:rPr lang="en-US" dirty="0" smtClean="0"/>
              <a:t>residential </a:t>
            </a:r>
            <a:r>
              <a:rPr lang="en-US" dirty="0"/>
              <a:t>treatment for older youth</a:t>
            </a:r>
            <a:br>
              <a:rPr lang="en-US" dirty="0"/>
            </a:br>
            <a:endParaRPr lang="en-US" dirty="0"/>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FontTx/>
              <a:buNone/>
            </a:pPr>
            <a:r>
              <a:rPr lang="en-US" sz="2000" kern="0" dirty="0" smtClean="0">
                <a:solidFill>
                  <a:srgbClr val="D9763F"/>
                </a:solidFill>
              </a:rPr>
              <a:t>Rationale</a:t>
            </a:r>
          </a:p>
          <a:p>
            <a:pPr marL="114300" indent="-114300" defTabSz="914400">
              <a:lnSpc>
                <a:spcPct val="100000"/>
              </a:lnSpc>
              <a:spcBef>
                <a:spcPts val="600"/>
              </a:spcBef>
              <a:buSzPct val="100000"/>
            </a:pPr>
            <a:r>
              <a:rPr lang="en-US" sz="1400" kern="0" dirty="0" smtClean="0"/>
              <a:t>Recognition of the developmental needs of younger children</a:t>
            </a:r>
          </a:p>
          <a:p>
            <a:pPr marL="114300" indent="-114300" defTabSz="914400">
              <a:lnSpc>
                <a:spcPct val="100000"/>
              </a:lnSpc>
              <a:buSzPct val="100000"/>
            </a:pPr>
            <a:r>
              <a:rPr lang="en-US" sz="1400" kern="0" dirty="0" smtClean="0"/>
              <a:t>Feedback from residential providers on time needed to address therapeutic needs</a:t>
            </a:r>
          </a:p>
          <a:p>
            <a:pPr marL="114300" indent="-114300" defTabSz="914400">
              <a:lnSpc>
                <a:spcPct val="100000"/>
              </a:lnSpc>
              <a:buSzPct val="100000"/>
            </a:pPr>
            <a:r>
              <a:rPr lang="en-US" sz="1400" kern="0" dirty="0" smtClean="0"/>
              <a:t>Data showing diminishing returns from residential treatment after a period of time </a:t>
            </a:r>
          </a:p>
          <a:p>
            <a:pPr marL="0" indent="0" defTabSz="914400">
              <a:lnSpc>
                <a:spcPct val="100000"/>
              </a:lnSpc>
              <a:buSzPct val="100000"/>
              <a:buNone/>
            </a:pPr>
            <a:r>
              <a:rPr lang="en-US" sz="2000" kern="0" dirty="0" smtClean="0">
                <a:solidFill>
                  <a:srgbClr val="D9763F"/>
                </a:solidFill>
              </a:rPr>
              <a:t>Potential Impact</a:t>
            </a:r>
          </a:p>
          <a:p>
            <a:pPr marL="114300" indent="-114300" defTabSz="914400">
              <a:lnSpc>
                <a:spcPct val="100000"/>
              </a:lnSpc>
              <a:spcBef>
                <a:spcPts val="600"/>
              </a:spcBef>
              <a:buSzPct val="100000"/>
            </a:pPr>
            <a:r>
              <a:rPr lang="en-US" sz="1400" kern="0" dirty="0" smtClean="0"/>
              <a:t>Six states have policies that prohibit group care for younger children</a:t>
            </a:r>
          </a:p>
          <a:p>
            <a:pPr marL="114300" indent="-114300" defTabSz="914400">
              <a:lnSpc>
                <a:spcPct val="100000"/>
              </a:lnSpc>
              <a:buSzPct val="100000"/>
            </a:pPr>
            <a:r>
              <a:rPr lang="en-US" sz="1400" kern="0" dirty="0" smtClean="0"/>
              <a:t>Number of teens experiencing group care</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33% of foster teens currently in group care</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57% of teens spend some time in group care</a:t>
            </a:r>
          </a:p>
          <a:p>
            <a:pPr marL="514350" lvl="1" indent="-193675" defTabSz="914400">
              <a:lnSpc>
                <a:spcPct val="100000"/>
              </a:lnSpc>
              <a:spcBef>
                <a:spcPts val="0"/>
              </a:spcBef>
              <a:buSzPct val="100000"/>
              <a:buFont typeface="Wingdings" panose="05000000000000000000" pitchFamily="2" charset="2"/>
              <a:buChar char="Ø"/>
            </a:pPr>
            <a:r>
              <a:rPr lang="en-US" sz="1400" kern="0" dirty="0" smtClean="0"/>
              <a:t>40% of teens initially placed in group care</a:t>
            </a:r>
          </a:p>
          <a:p>
            <a:pPr marL="114300" indent="-114300" defTabSz="914400">
              <a:lnSpc>
                <a:spcPct val="100000"/>
              </a:lnSpc>
              <a:spcBef>
                <a:spcPts val="600"/>
              </a:spcBef>
              <a:buSzPct val="100000"/>
            </a:pPr>
            <a:r>
              <a:rPr lang="en-US" sz="1400" kern="0" dirty="0" smtClean="0"/>
              <a:t>Enormous </a:t>
            </a:r>
            <a:r>
              <a:rPr lang="en-US" sz="1400" kern="0" dirty="0"/>
              <a:t> </a:t>
            </a:r>
            <a:r>
              <a:rPr lang="en-US" sz="1400" kern="0" dirty="0" smtClean="0"/>
              <a:t>variation among states (e.g., 12% - 67% of teens in care)</a:t>
            </a:r>
            <a:endParaRPr lang="en-US" sz="1200" kern="0" dirty="0" smtClean="0"/>
          </a:p>
        </p:txBody>
      </p:sp>
      <p:sp>
        <p:nvSpPr>
          <p:cNvPr id="6" name="TextBox 5"/>
          <p:cNvSpPr txBox="1"/>
          <p:nvPr/>
        </p:nvSpPr>
        <p:spPr>
          <a:xfrm>
            <a:off x="2705100" y="4946510"/>
            <a:ext cx="3048000" cy="1846659"/>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chemeClr val="tx2"/>
                </a:solidFill>
              </a:rPr>
              <a:t>Residential providers often get children who have already been in several group settings</a:t>
            </a:r>
          </a:p>
          <a:p>
            <a:pPr marL="114300" indent="-114300">
              <a:buClr>
                <a:srgbClr val="DA5521"/>
              </a:buClr>
              <a:buFont typeface="Arial" panose="020B0604020202020204" pitchFamily="34" charset="0"/>
              <a:buChar char="•"/>
            </a:pPr>
            <a:r>
              <a:rPr lang="en-US" sz="1400" dirty="0" smtClean="0">
                <a:solidFill>
                  <a:schemeClr val="tx2"/>
                </a:solidFill>
              </a:rPr>
              <a:t>Existing family options unable to meet needs of children with MH challenges</a:t>
            </a:r>
            <a:endParaRPr lang="en-US" sz="1400" dirty="0">
              <a:solidFill>
                <a:schemeClr val="tx2"/>
              </a:solidFill>
            </a:endParaRPr>
          </a:p>
        </p:txBody>
      </p:sp>
      <p:sp>
        <p:nvSpPr>
          <p:cNvPr id="7" name="TextBox 6"/>
          <p:cNvSpPr txBox="1"/>
          <p:nvPr/>
        </p:nvSpPr>
        <p:spPr>
          <a:xfrm>
            <a:off x="5934075" y="4949755"/>
            <a:ext cx="3008043" cy="2277547"/>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Exceptions for both age and time limits, types of treatment facilities</a:t>
            </a:r>
          </a:p>
          <a:p>
            <a:pPr marL="171450" indent="-171450">
              <a:spcAft>
                <a:spcPts val="600"/>
              </a:spcAft>
              <a:buClr>
                <a:srgbClr val="D76525"/>
              </a:buClr>
              <a:buFont typeface="Arial" panose="020B0604020202020204" pitchFamily="34" charset="0"/>
              <a:buChar char="•"/>
            </a:pPr>
            <a:r>
              <a:rPr lang="en-US" sz="1400" dirty="0" smtClean="0">
                <a:solidFill>
                  <a:schemeClr val="tx2"/>
                </a:solidFill>
              </a:rPr>
              <a:t>Require comprehensive MH assessment prior to group care placement</a:t>
            </a:r>
          </a:p>
          <a:p>
            <a:pPr marL="171450" indent="-171450">
              <a:spcAft>
                <a:spcPts val="600"/>
              </a:spcAft>
              <a:buClr>
                <a:srgbClr val="D76525"/>
              </a:buClr>
              <a:buFont typeface="Arial" panose="020B0604020202020204" pitchFamily="34" charset="0"/>
              <a:buChar char="•"/>
            </a:pPr>
            <a:endParaRPr lang="en-US" sz="1400" dirty="0">
              <a:solidFill>
                <a:schemeClr val="tx2"/>
              </a:solidFill>
            </a:endParaRPr>
          </a:p>
          <a:p>
            <a:endParaRPr lang="en-US" dirty="0">
              <a:solidFill>
                <a:srgbClr val="D66628"/>
              </a:solidFill>
            </a:endParaRPr>
          </a:p>
        </p:txBody>
      </p:sp>
      <p:sp>
        <p:nvSpPr>
          <p:cNvPr id="8" name="TextBox 7"/>
          <p:cNvSpPr txBox="1"/>
          <p:nvPr/>
        </p:nvSpPr>
        <p:spPr>
          <a:xfrm>
            <a:off x="201881" y="4949755"/>
            <a:ext cx="2503219" cy="1200329"/>
          </a:xfrm>
          <a:prstGeom prst="rect">
            <a:avLst/>
          </a:prstGeom>
          <a:noFill/>
        </p:spPr>
        <p:txBody>
          <a:bodyPr wrap="square" rtlCol="0">
            <a:spAutoFit/>
          </a:bodyPr>
          <a:lstStyle/>
          <a:p>
            <a:pPr lvl="0" defTabSz="914400" fontAlgn="base">
              <a:spcBef>
                <a:spcPts val="1200"/>
              </a:spcBef>
              <a:spcAft>
                <a:spcPct val="0"/>
              </a:spcAft>
              <a:buClr>
                <a:srgbClr val="DA5521"/>
              </a:buClr>
              <a:buSzPct val="130000"/>
            </a:pPr>
            <a:r>
              <a:rPr lang="en-US" sz="2000" kern="0" dirty="0">
                <a:solidFill>
                  <a:srgbClr val="D9763F"/>
                </a:solidFill>
              </a:rPr>
              <a:t>Questions</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Why age 13? </a:t>
            </a:r>
          </a:p>
          <a:p>
            <a:pPr marL="114300" lvl="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Why set 1 year as time limit?</a:t>
            </a:r>
            <a:endParaRPr lang="en-US" sz="1400" kern="0" dirty="0">
              <a:solidFill>
                <a:srgbClr val="595959"/>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6</a:t>
            </a:fld>
            <a:endParaRPr lang="en-US" dirty="0">
              <a:solidFill>
                <a:srgbClr val="595959"/>
              </a:solidFill>
            </a:endParaRPr>
          </a:p>
        </p:txBody>
      </p:sp>
    </p:spTree>
    <p:extLst>
      <p:ext uri="{BB962C8B-B14F-4D97-AF65-F5344CB8AC3E}">
        <p14:creationId xmlns:p14="http://schemas.microsoft.com/office/powerpoint/2010/main" val="446687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IDA program for youth in care at age 16</a:t>
            </a:r>
          </a:p>
        </p:txBody>
      </p:sp>
      <p:sp>
        <p:nvSpPr>
          <p:cNvPr id="5" name="Text Placeholder 2"/>
          <p:cNvSpPr txBox="1">
            <a:spLocks/>
          </p:cNvSpPr>
          <p:nvPr/>
        </p:nvSpPr>
        <p:spPr bwMode="auto">
          <a:xfrm>
            <a:off x="201881" y="1428007"/>
            <a:ext cx="8740238" cy="3667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ts val="2800"/>
              </a:lnSpc>
              <a:spcBef>
                <a:spcPts val="1200"/>
              </a:spcBef>
              <a:spcAft>
                <a:spcPct val="0"/>
              </a:spcAft>
              <a:buClr>
                <a:schemeClr val="accent3"/>
              </a:buClr>
              <a:buSzPct val="130000"/>
              <a:buChar char="•"/>
              <a:defRPr sz="2400">
                <a:solidFill>
                  <a:schemeClr val="tx2"/>
                </a:solidFill>
                <a:latin typeface="+mn-lt"/>
                <a:ea typeface="+mn-ea"/>
                <a:cs typeface="+mn-cs"/>
              </a:defRPr>
            </a:lvl1pPr>
            <a:lvl2pPr marL="594360" indent="-274320" algn="l" rtl="0" eaLnBrk="1" fontAlgn="base" hangingPunct="1">
              <a:lnSpc>
                <a:spcPts val="2800"/>
              </a:lnSpc>
              <a:spcBef>
                <a:spcPts val="1200"/>
              </a:spcBef>
              <a:spcAft>
                <a:spcPct val="0"/>
              </a:spcAft>
              <a:buClr>
                <a:schemeClr val="accent3"/>
              </a:buClr>
              <a:buFont typeface="Lucida Grande"/>
              <a:buChar char="–"/>
              <a:defRPr sz="2400">
                <a:solidFill>
                  <a:schemeClr val="tx2"/>
                </a:solidFill>
                <a:latin typeface="+mn-lt"/>
              </a:defRPr>
            </a:lvl2pPr>
            <a:lvl3pPr marL="868680" indent="-274320" algn="l" rtl="0" eaLnBrk="1" fontAlgn="base" hangingPunct="1">
              <a:lnSpc>
                <a:spcPts val="2800"/>
              </a:lnSpc>
              <a:spcBef>
                <a:spcPts val="1200"/>
              </a:spcBef>
              <a:spcAft>
                <a:spcPct val="0"/>
              </a:spcAft>
              <a:buClr>
                <a:schemeClr val="accent3"/>
              </a:buClr>
              <a:buSzPct val="85000"/>
              <a:buFont typeface="Courier New"/>
              <a:buChar char="o"/>
              <a:defRPr sz="2400">
                <a:solidFill>
                  <a:schemeClr val="tx2"/>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00000"/>
              </a:lnSpc>
              <a:spcBef>
                <a:spcPts val="600"/>
              </a:spcBef>
              <a:buClr>
                <a:srgbClr val="DA5521"/>
              </a:buClr>
              <a:buFontTx/>
              <a:buNone/>
            </a:pPr>
            <a:r>
              <a:rPr lang="en-US" sz="2000" kern="0" dirty="0" smtClean="0">
                <a:solidFill>
                  <a:srgbClr val="D9763F"/>
                </a:solidFill>
              </a:rPr>
              <a:t>Rationale</a:t>
            </a:r>
          </a:p>
          <a:p>
            <a:pPr marL="114300" indent="-114300" defTabSz="914400">
              <a:lnSpc>
                <a:spcPct val="100000"/>
              </a:lnSpc>
              <a:spcBef>
                <a:spcPts val="600"/>
              </a:spcBef>
              <a:buClr>
                <a:srgbClr val="DA5521"/>
              </a:buClr>
              <a:buSzPct val="100000"/>
            </a:pPr>
            <a:r>
              <a:rPr lang="en-US" sz="1400" kern="0" dirty="0" smtClean="0">
                <a:solidFill>
                  <a:srgbClr val="595959"/>
                </a:solidFill>
              </a:rPr>
              <a:t>Recognition of a critical developmental need of older youth</a:t>
            </a:r>
          </a:p>
          <a:p>
            <a:pPr marL="114300" indent="-114300" defTabSz="914400">
              <a:lnSpc>
                <a:spcPct val="100000"/>
              </a:lnSpc>
              <a:spcBef>
                <a:spcPts val="600"/>
              </a:spcBef>
              <a:buClr>
                <a:srgbClr val="DA5521"/>
              </a:buClr>
              <a:buSzPct val="100000"/>
            </a:pPr>
            <a:r>
              <a:rPr lang="en-US" sz="1400" kern="0" dirty="0">
                <a:solidFill>
                  <a:srgbClr val="595959"/>
                </a:solidFill>
              </a:rPr>
              <a:t>Research findings on youth in care utilizing IDAs at same rate as adult IDA </a:t>
            </a:r>
            <a:r>
              <a:rPr lang="en-US" sz="1400" kern="0" dirty="0" smtClean="0">
                <a:solidFill>
                  <a:srgbClr val="595959"/>
                </a:solidFill>
              </a:rPr>
              <a:t>programs; including young parents, those that have been homeless and those with fewer adult connections</a:t>
            </a:r>
          </a:p>
          <a:p>
            <a:pPr marL="114300" indent="-114300" defTabSz="914400">
              <a:lnSpc>
                <a:spcPct val="100000"/>
              </a:lnSpc>
              <a:spcBef>
                <a:spcPts val="600"/>
              </a:spcBef>
              <a:buClr>
                <a:srgbClr val="DA5521"/>
              </a:buClr>
              <a:buSzPct val="100000"/>
            </a:pPr>
            <a:r>
              <a:rPr lang="en-US" sz="1400" kern="0" dirty="0" smtClean="0">
                <a:solidFill>
                  <a:srgbClr val="595959"/>
                </a:solidFill>
              </a:rPr>
              <a:t>Savings programs linked to positive outcomes</a:t>
            </a:r>
          </a:p>
          <a:p>
            <a:pPr marL="114300" indent="-114300" defTabSz="914400">
              <a:lnSpc>
                <a:spcPct val="100000"/>
              </a:lnSpc>
              <a:spcBef>
                <a:spcPts val="600"/>
              </a:spcBef>
              <a:buClr>
                <a:srgbClr val="DA5521"/>
              </a:buClr>
              <a:buSzPct val="100000"/>
            </a:pPr>
            <a:r>
              <a:rPr lang="en-US" sz="1400" kern="0" dirty="0" smtClean="0">
                <a:solidFill>
                  <a:srgbClr val="595959"/>
                </a:solidFill>
              </a:rPr>
              <a:t>Encourages youth who do not achieve permanence to stay in extended care, thereby receiving critical supports and, ideally, continued efforts towards family connections</a:t>
            </a:r>
            <a:endParaRPr lang="en-US" sz="2000" kern="0" dirty="0" smtClean="0">
              <a:solidFill>
                <a:srgbClr val="D9763F"/>
              </a:solidFill>
            </a:endParaRPr>
          </a:p>
          <a:p>
            <a:pPr marL="0" indent="0" defTabSz="914400">
              <a:lnSpc>
                <a:spcPct val="100000"/>
              </a:lnSpc>
              <a:buClr>
                <a:srgbClr val="DA5521"/>
              </a:buClr>
              <a:buSzPct val="100000"/>
              <a:buFontTx/>
              <a:buNone/>
            </a:pPr>
            <a:r>
              <a:rPr lang="en-US" sz="2000" kern="0" dirty="0" smtClean="0">
                <a:solidFill>
                  <a:srgbClr val="D9763F"/>
                </a:solidFill>
              </a:rPr>
              <a:t>Potential Impact</a:t>
            </a:r>
          </a:p>
          <a:p>
            <a:pPr marL="114300" indent="-114300" defTabSz="914400">
              <a:lnSpc>
                <a:spcPct val="100000"/>
              </a:lnSpc>
              <a:buClr>
                <a:srgbClr val="DA5521"/>
              </a:buClr>
              <a:buSzPct val="100000"/>
            </a:pPr>
            <a:r>
              <a:rPr lang="en-US" sz="1400" kern="0" dirty="0" smtClean="0">
                <a:solidFill>
                  <a:srgbClr val="595959"/>
                </a:solidFill>
              </a:rPr>
              <a:t>More than 62,000 young people, ages 16 and older, in foster care (FY2011)</a:t>
            </a:r>
          </a:p>
          <a:p>
            <a:pPr marL="114300" indent="-114300" defTabSz="914400">
              <a:lnSpc>
                <a:spcPct val="100000"/>
              </a:lnSpc>
              <a:buClr>
                <a:srgbClr val="DA5521"/>
              </a:buClr>
              <a:buSzPct val="100000"/>
            </a:pPr>
            <a:r>
              <a:rPr lang="en-US" sz="1400" kern="0" dirty="0" smtClean="0">
                <a:solidFill>
                  <a:srgbClr val="595959"/>
                </a:solidFill>
              </a:rPr>
              <a:t>Youth have saved and matched for assets such as vehicles, apartment deposits and education costs; average lifetime match amount is more than $1200</a:t>
            </a:r>
          </a:p>
        </p:txBody>
      </p:sp>
      <p:sp>
        <p:nvSpPr>
          <p:cNvPr id="6" name="TextBox 5"/>
          <p:cNvSpPr txBox="1"/>
          <p:nvPr/>
        </p:nvSpPr>
        <p:spPr>
          <a:xfrm>
            <a:off x="201881" y="5017827"/>
            <a:ext cx="2503219" cy="1631216"/>
          </a:xfrm>
          <a:prstGeom prst="rect">
            <a:avLst/>
          </a:prstGeom>
          <a:noFill/>
        </p:spPr>
        <p:txBody>
          <a:bodyPr wrap="square" rtlCol="0">
            <a:spAutoFit/>
          </a:bodyPr>
          <a:lstStyle/>
          <a:p>
            <a:pPr defTabSz="914400" fontAlgn="base">
              <a:spcBef>
                <a:spcPts val="1200"/>
              </a:spcBef>
              <a:spcAft>
                <a:spcPct val="0"/>
              </a:spcAft>
              <a:buClr>
                <a:srgbClr val="DA5521"/>
              </a:buClr>
              <a:buSzPct val="130000"/>
            </a:pPr>
            <a:r>
              <a:rPr lang="en-US" sz="2000" kern="0" dirty="0" smtClean="0">
                <a:solidFill>
                  <a:srgbClr val="D9763F"/>
                </a:solidFill>
              </a:rPr>
              <a:t>Questions</a:t>
            </a:r>
          </a:p>
          <a:p>
            <a:pPr marL="11430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Why limit incentives to only IDAs?</a:t>
            </a:r>
          </a:p>
          <a:p>
            <a:pPr marL="114300" indent="-114300" defTabSz="914400" fontAlgn="base">
              <a:spcBef>
                <a:spcPts val="600"/>
              </a:spcBef>
              <a:spcAft>
                <a:spcPct val="0"/>
              </a:spcAft>
              <a:buClr>
                <a:srgbClr val="DA5521"/>
              </a:buClr>
              <a:buSzPct val="100000"/>
              <a:buFontTx/>
              <a:buChar char="•"/>
            </a:pPr>
            <a:r>
              <a:rPr lang="en-US" sz="1400" kern="0" dirty="0" smtClean="0">
                <a:solidFill>
                  <a:srgbClr val="595959"/>
                </a:solidFill>
              </a:rPr>
              <a:t>Why IDAs as part of an overall finance reform proposal?</a:t>
            </a:r>
            <a:endParaRPr lang="en-US" sz="1400" kern="0" dirty="0">
              <a:solidFill>
                <a:srgbClr val="595959"/>
              </a:solidFill>
            </a:endParaRPr>
          </a:p>
        </p:txBody>
      </p:sp>
      <p:sp>
        <p:nvSpPr>
          <p:cNvPr id="7" name="TextBox 6"/>
          <p:cNvSpPr txBox="1"/>
          <p:nvPr/>
        </p:nvSpPr>
        <p:spPr>
          <a:xfrm>
            <a:off x="2981325" y="4995742"/>
            <a:ext cx="3048000" cy="2077492"/>
          </a:xfrm>
          <a:prstGeom prst="rect">
            <a:avLst/>
          </a:prstGeom>
          <a:noFill/>
        </p:spPr>
        <p:txBody>
          <a:bodyPr wrap="square" rtlCol="0">
            <a:spAutoFit/>
          </a:bodyPr>
          <a:lstStyle/>
          <a:p>
            <a:r>
              <a:rPr lang="en-US" sz="2000" dirty="0" smtClean="0">
                <a:solidFill>
                  <a:srgbClr val="D66628"/>
                </a:solidFill>
              </a:rPr>
              <a:t>Concerns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rgbClr val="595959"/>
                </a:solidFill>
              </a:rPr>
              <a:t>Implementation challenges administering IDAs on a state by state basis</a:t>
            </a:r>
          </a:p>
          <a:p>
            <a:pPr marL="114300" indent="-114300">
              <a:spcBef>
                <a:spcPts val="600"/>
              </a:spcBef>
              <a:spcAft>
                <a:spcPts val="600"/>
              </a:spcAft>
              <a:buClr>
                <a:srgbClr val="DA5521"/>
              </a:buClr>
              <a:buFont typeface="Arial" panose="020B0604020202020204" pitchFamily="34" charset="0"/>
              <a:buChar char="•"/>
            </a:pPr>
            <a:r>
              <a:rPr lang="en-US" sz="1400" dirty="0" smtClean="0">
                <a:solidFill>
                  <a:srgbClr val="595959"/>
                </a:solidFill>
              </a:rPr>
              <a:t>IDAs administered without additional support</a:t>
            </a:r>
            <a:endParaRPr lang="en-US" sz="1400" dirty="0">
              <a:solidFill>
                <a:srgbClr val="595959"/>
              </a:solidFill>
            </a:endParaRPr>
          </a:p>
          <a:p>
            <a:pPr marL="114300" indent="-114300">
              <a:spcBef>
                <a:spcPts val="600"/>
              </a:spcBef>
              <a:spcAft>
                <a:spcPts val="600"/>
              </a:spcAft>
              <a:buClr>
                <a:srgbClr val="DA5521"/>
              </a:buClr>
              <a:buFont typeface="Arial" panose="020B0604020202020204" pitchFamily="34" charset="0"/>
              <a:buChar char="•"/>
            </a:pPr>
            <a:endParaRPr lang="en-US" sz="1400" dirty="0" smtClean="0">
              <a:solidFill>
                <a:srgbClr val="595959"/>
              </a:solidFill>
            </a:endParaRPr>
          </a:p>
        </p:txBody>
      </p:sp>
      <p:sp>
        <p:nvSpPr>
          <p:cNvPr id="8" name="TextBox 7"/>
          <p:cNvSpPr txBox="1"/>
          <p:nvPr/>
        </p:nvSpPr>
        <p:spPr>
          <a:xfrm>
            <a:off x="5934074" y="5021072"/>
            <a:ext cx="3008043" cy="1769715"/>
          </a:xfrm>
          <a:prstGeom prst="rect">
            <a:avLst/>
          </a:prstGeom>
          <a:noFill/>
        </p:spPr>
        <p:txBody>
          <a:bodyPr wrap="square" rtlCol="0">
            <a:spAutoFit/>
          </a:bodyPr>
          <a:lstStyle/>
          <a:p>
            <a:pPr>
              <a:spcAft>
                <a:spcPts val="600"/>
              </a:spcAft>
            </a:pPr>
            <a:r>
              <a:rPr lang="en-US" sz="2000" dirty="0" smtClean="0">
                <a:solidFill>
                  <a:srgbClr val="D66628"/>
                </a:solidFill>
              </a:rPr>
              <a:t>Suggestions</a:t>
            </a:r>
          </a:p>
          <a:p>
            <a:pPr marL="171450" indent="-171450">
              <a:spcAft>
                <a:spcPts val="600"/>
              </a:spcAft>
              <a:buClr>
                <a:srgbClr val="D76525"/>
              </a:buClr>
              <a:buFont typeface="Arial" panose="020B0604020202020204" pitchFamily="34" charset="0"/>
              <a:buChar char="•"/>
            </a:pPr>
            <a:r>
              <a:rPr lang="en-US" sz="1400" dirty="0" smtClean="0">
                <a:solidFill>
                  <a:srgbClr val="595959"/>
                </a:solidFill>
              </a:rPr>
              <a:t>Additional options for states, beyond traditional IDAs (e.g., 529 accounts)</a:t>
            </a:r>
          </a:p>
          <a:p>
            <a:pPr marL="171450" indent="-171450">
              <a:spcAft>
                <a:spcPts val="600"/>
              </a:spcAft>
              <a:buClr>
                <a:srgbClr val="D76525"/>
              </a:buClr>
              <a:buFont typeface="Arial" panose="020B0604020202020204" pitchFamily="34" charset="0"/>
              <a:buChar char="•"/>
            </a:pPr>
            <a:endParaRPr lang="en-US" sz="1400" dirty="0">
              <a:solidFill>
                <a:srgbClr val="595959"/>
              </a:solidFill>
            </a:endParaRPr>
          </a:p>
          <a:p>
            <a:endParaRPr lang="en-US" dirty="0">
              <a:solidFill>
                <a:srgbClr val="D66628"/>
              </a:solidFill>
            </a:endParaRPr>
          </a:p>
        </p:txBody>
      </p:sp>
      <p:sp>
        <p:nvSpPr>
          <p:cNvPr id="9" name="Slide Number Placeholder 5"/>
          <p:cNvSpPr>
            <a:spLocks noGrp="1"/>
          </p:cNvSpPr>
          <p:nvPr>
            <p:ph type="sldNum" sz="quarter" idx="4"/>
          </p:nvPr>
        </p:nvSpPr>
        <p:spPr>
          <a:xfrm>
            <a:off x="6858000" y="6416675"/>
            <a:ext cx="2133600" cy="288925"/>
          </a:xfrm>
          <a:prstGeom prst="rect">
            <a:avLst/>
          </a:prstGeom>
        </p:spPr>
        <p:txBody>
          <a:bodyPr/>
          <a:lstStyle>
            <a:lvl1pPr algn="r">
              <a:defRPr sz="1200">
                <a:solidFill>
                  <a:schemeClr val="tx2"/>
                </a:solidFill>
              </a:defRPr>
            </a:lvl1pPr>
          </a:lstStyle>
          <a:p>
            <a:fld id="{06B3CCE6-3D7D-AC46-9877-BAC74626ABE8}" type="slidenum">
              <a:rPr lang="en-US" smtClean="0">
                <a:solidFill>
                  <a:srgbClr val="595959"/>
                </a:solidFill>
              </a:rPr>
              <a:pPr/>
              <a:t>7</a:t>
            </a:fld>
            <a:endParaRPr lang="en-US" dirty="0">
              <a:solidFill>
                <a:srgbClr val="595959"/>
              </a:solidFill>
            </a:endParaRPr>
          </a:p>
        </p:txBody>
      </p:sp>
    </p:spTree>
    <p:extLst>
      <p:ext uri="{BB962C8B-B14F-4D97-AF65-F5344CB8AC3E}">
        <p14:creationId xmlns:p14="http://schemas.microsoft.com/office/powerpoint/2010/main" val="596840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6B3CCE6-3D7D-AC46-9877-BAC74626ABE8}" type="slidenum">
              <a:rPr lang="en-US" smtClean="0"/>
              <a:pPr/>
              <a:t>8</a:t>
            </a:fld>
            <a:endParaRPr lang="en-US" dirty="0"/>
          </a:p>
        </p:txBody>
      </p:sp>
      <p:sp>
        <p:nvSpPr>
          <p:cNvPr id="5" name="Title 4"/>
          <p:cNvSpPr>
            <a:spLocks noGrp="1"/>
          </p:cNvSpPr>
          <p:nvPr>
            <p:ph type="title"/>
          </p:nvPr>
        </p:nvSpPr>
        <p:spPr>
          <a:xfrm>
            <a:off x="264100" y="317635"/>
            <a:ext cx="8229600" cy="1020762"/>
          </a:xfrm>
        </p:spPr>
        <p:txBody>
          <a:bodyPr/>
          <a:lstStyle/>
          <a:p>
            <a:r>
              <a:rPr lang="en-US" dirty="0" smtClean="0"/>
              <a:t>Improving family foster care</a:t>
            </a:r>
            <a:endParaRPr lang="en-US" dirty="0"/>
          </a:p>
        </p:txBody>
      </p:sp>
      <p:sp>
        <p:nvSpPr>
          <p:cNvPr id="29" name="Rectangle 28"/>
          <p:cNvSpPr/>
          <p:nvPr/>
        </p:nvSpPr>
        <p:spPr bwMode="auto">
          <a:xfrm>
            <a:off x="6858000" y="1528944"/>
            <a:ext cx="2133600" cy="5176656"/>
          </a:xfrm>
          <a:prstGeom prst="rect">
            <a:avLst/>
          </a:prstGeom>
          <a:solidFill>
            <a:schemeClr val="accent1">
              <a:lumMod val="40000"/>
              <a:lumOff val="60000"/>
              <a:alpha val="19000"/>
            </a:schemeClr>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a:t>
            </a:r>
          </a:p>
        </p:txBody>
      </p: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316" y="183127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6915597" y="3896175"/>
            <a:ext cx="1982043" cy="2985433"/>
          </a:xfrm>
          <a:prstGeom prst="rect">
            <a:avLst/>
          </a:prstGeom>
          <a:solidFill>
            <a:schemeClr val="accent1">
              <a:lumMod val="40000"/>
              <a:lumOff val="60000"/>
              <a:alpha val="19000"/>
            </a:schemeClr>
          </a:solidFill>
        </p:spPr>
        <p:txBody>
          <a:bodyPr wrap="square" rtlCol="0">
            <a:spAutoFit/>
          </a:bodyPr>
          <a:lstStyle/>
          <a:p>
            <a:pPr lvl="0" algn="ctr"/>
            <a:r>
              <a:rPr lang="en-US" sz="1700" b="1" dirty="0" smtClean="0">
                <a:solidFill>
                  <a:schemeClr val="tx2"/>
                </a:solidFill>
              </a:rPr>
              <a:t>Foster families have the training and support they need to help kids grow up in families. Relatives have resources to care for their own.</a:t>
            </a:r>
          </a:p>
          <a:p>
            <a:endParaRPr lang="en-US" dirty="0"/>
          </a:p>
        </p:txBody>
      </p:sp>
      <p:graphicFrame>
        <p:nvGraphicFramePr>
          <p:cNvPr id="35" name="Table 34"/>
          <p:cNvGraphicFramePr>
            <a:graphicFrameLocks noGrp="1"/>
          </p:cNvGraphicFramePr>
          <p:nvPr>
            <p:extLst>
              <p:ext uri="{D42A27DB-BD31-4B8C-83A1-F6EECF244321}">
                <p14:modId xmlns:p14="http://schemas.microsoft.com/office/powerpoint/2010/main" val="544897522"/>
              </p:ext>
            </p:extLst>
          </p:nvPr>
        </p:nvGraphicFramePr>
        <p:xfrm>
          <a:off x="218659" y="1478354"/>
          <a:ext cx="6604150" cy="5221333"/>
        </p:xfrm>
        <a:graphic>
          <a:graphicData uri="http://schemas.openxmlformats.org/drawingml/2006/table">
            <a:tbl>
              <a:tblPr firstRow="1" bandRow="1">
                <a:tableStyleId>{5C22544A-7EE6-4342-B048-85BDC9FD1C3A}</a:tableStyleId>
              </a:tblPr>
              <a:tblGrid>
                <a:gridCol w="1090852"/>
                <a:gridCol w="1377245"/>
                <a:gridCol w="1264355"/>
                <a:gridCol w="1444978"/>
                <a:gridCol w="1426720"/>
              </a:tblGrid>
              <a:tr h="1169312">
                <a:tc>
                  <a:txBody>
                    <a:bodyPr/>
                    <a:lstStyle/>
                    <a:p>
                      <a:endParaRPr lang="en-US" dirty="0"/>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dirty="0" smtClean="0">
                          <a:solidFill>
                            <a:schemeClr val="tx2"/>
                          </a:solidFill>
                        </a:rPr>
                        <a:t>KINSHIP CARE</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dirty="0" smtClean="0">
                          <a:solidFill>
                            <a:schemeClr val="tx2"/>
                          </a:solidFill>
                        </a:rPr>
                        <a:t>FOSTER PARENTS</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dirty="0" smtClean="0">
                          <a:solidFill>
                            <a:schemeClr val="tx2"/>
                          </a:solidFill>
                        </a:rPr>
                        <a:t>STATE SUPPORT OF FOSTER PARENTS</a:t>
                      </a:r>
                      <a:endParaRPr lang="en-US" sz="1200" b="1" dirty="0">
                        <a:solidFill>
                          <a:schemeClr val="tx2"/>
                        </a:solidFill>
                      </a:endParaRPr>
                    </a:p>
                  </a:txBody>
                  <a:tcPr>
                    <a:solidFill>
                      <a:schemeClr val="accent2">
                        <a:lumMod val="60000"/>
                        <a:lumOff val="40000"/>
                      </a:schemeClr>
                    </a:solidFill>
                  </a:tcPr>
                </a:tc>
                <a:tc>
                  <a:txBody>
                    <a:bodyPr/>
                    <a:lstStyle/>
                    <a:p>
                      <a:pPr algn="ctr"/>
                      <a:endParaRPr lang="en-US" sz="1200" b="1" dirty="0" smtClean="0">
                        <a:solidFill>
                          <a:schemeClr val="tx2"/>
                        </a:solidFill>
                      </a:endParaRPr>
                    </a:p>
                    <a:p>
                      <a:pPr algn="ctr"/>
                      <a:endParaRPr lang="en-US" sz="1200" b="1" dirty="0" smtClean="0">
                        <a:solidFill>
                          <a:schemeClr val="tx2"/>
                        </a:solidFill>
                      </a:endParaRPr>
                    </a:p>
                    <a:p>
                      <a:pPr algn="ctr"/>
                      <a:r>
                        <a:rPr lang="en-US" sz="1200" b="1" dirty="0" smtClean="0">
                          <a:solidFill>
                            <a:schemeClr val="tx2"/>
                          </a:solidFill>
                        </a:rPr>
                        <a:t>TAX INCENTIVES</a:t>
                      </a:r>
                      <a:endParaRPr lang="en-US" sz="1200" b="1" dirty="0">
                        <a:solidFill>
                          <a:schemeClr val="tx2"/>
                        </a:solidFill>
                      </a:endParaRPr>
                    </a:p>
                  </a:txBody>
                  <a:tcPr>
                    <a:solidFill>
                      <a:schemeClr val="accent2">
                        <a:lumMod val="60000"/>
                        <a:lumOff val="40000"/>
                      </a:schemeClr>
                    </a:solidFill>
                  </a:tcPr>
                </a:tc>
              </a:tr>
              <a:tr h="1554480">
                <a:tc>
                  <a:txBody>
                    <a:bodyPr/>
                    <a:lstStyle/>
                    <a:p>
                      <a:pPr algn="ctr"/>
                      <a:endParaRPr lang="en-US" sz="1600" dirty="0" smtClean="0">
                        <a:solidFill>
                          <a:schemeClr val="tx2"/>
                        </a:solidFill>
                      </a:endParaRPr>
                    </a:p>
                    <a:p>
                      <a:pPr algn="ctr"/>
                      <a:r>
                        <a:rPr lang="en-US" sz="1400" b="1" dirty="0" smtClean="0">
                          <a:solidFill>
                            <a:schemeClr val="tx2"/>
                          </a:solidFill>
                        </a:rPr>
                        <a:t>NOW</a:t>
                      </a:r>
                    </a:p>
                    <a:p>
                      <a:pPr algn="ctr"/>
                      <a:endParaRPr lang="en-US" sz="1600" dirty="0" smtClean="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Using unlicensed kin with TANF grants acceptable</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Only reimbursed</a:t>
                      </a:r>
                      <a:r>
                        <a:rPr lang="en-US" sz="1200" b="0" baseline="0" dirty="0" smtClean="0">
                          <a:solidFill>
                            <a:schemeClr val="tx2"/>
                          </a:solidFill>
                        </a:rPr>
                        <a:t> when child is in home</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Reimbursed as administrative costs</a:t>
                      </a:r>
                      <a:endParaRPr lang="en-US" sz="1200" b="0" dirty="0">
                        <a:solidFill>
                          <a:schemeClr val="tx2"/>
                        </a:solidFill>
                      </a:endParaRPr>
                    </a:p>
                  </a:txBody>
                  <a:tcPr>
                    <a:solidFill>
                      <a:schemeClr val="accent2">
                        <a:lumMod val="20000"/>
                        <a:lumOff val="80000"/>
                      </a:schemeClr>
                    </a:solidFill>
                  </a:tcPr>
                </a:tc>
                <a:tc>
                  <a:txBody>
                    <a:bodyPr/>
                    <a:lstStyle/>
                    <a:p>
                      <a:pPr algn="ctr"/>
                      <a:endParaRPr lang="en-US" sz="1200" b="0" dirty="0" smtClean="0">
                        <a:solidFill>
                          <a:schemeClr val="tx2"/>
                        </a:solidFill>
                      </a:endParaRPr>
                    </a:p>
                    <a:p>
                      <a:pPr algn="ctr"/>
                      <a:r>
                        <a:rPr lang="en-US" sz="1200" b="0" dirty="0" smtClean="0">
                          <a:solidFill>
                            <a:schemeClr val="tx2"/>
                          </a:solidFill>
                        </a:rPr>
                        <a:t>$1,000 tax credit for foster children in home for six months</a:t>
                      </a:r>
                      <a:endParaRPr lang="en-US" sz="1200" b="0" dirty="0">
                        <a:solidFill>
                          <a:schemeClr val="tx2"/>
                        </a:solidFill>
                      </a:endParaRPr>
                    </a:p>
                  </a:txBody>
                  <a:tcPr>
                    <a:solidFill>
                      <a:schemeClr val="accent2">
                        <a:lumMod val="20000"/>
                        <a:lumOff val="80000"/>
                      </a:schemeClr>
                    </a:solidFill>
                  </a:tcPr>
                </a:tc>
              </a:tr>
              <a:tr h="2497541">
                <a:tc>
                  <a:txBody>
                    <a:bodyPr/>
                    <a:lstStyle/>
                    <a:p>
                      <a:pPr algn="ctr"/>
                      <a:endParaRPr lang="en-US" sz="1600" b="1" dirty="0" smtClean="0">
                        <a:solidFill>
                          <a:schemeClr val="tx2"/>
                        </a:solidFill>
                      </a:endParaRPr>
                    </a:p>
                    <a:p>
                      <a:pPr algn="ctr"/>
                      <a:r>
                        <a:rPr lang="en-US" sz="1600" b="1" dirty="0" smtClean="0">
                          <a:solidFill>
                            <a:schemeClr val="tx2"/>
                          </a:solidFill>
                        </a:rPr>
                        <a:t>IDEAS</a:t>
                      </a:r>
                      <a:endParaRPr lang="en-US" sz="1600" b="1"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All children required to be in licensed homes, with different standards for kin acceptable</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Allow for</a:t>
                      </a:r>
                    </a:p>
                    <a:p>
                      <a:pPr algn="ctr"/>
                      <a:r>
                        <a:rPr lang="en-US" sz="1400" b="0" dirty="0" smtClean="0">
                          <a:solidFill>
                            <a:schemeClr val="tx2"/>
                          </a:solidFill>
                        </a:rPr>
                        <a:t>reimburse-</a:t>
                      </a:r>
                      <a:r>
                        <a:rPr lang="en-US" sz="1400" b="0" dirty="0" err="1" smtClean="0">
                          <a:solidFill>
                            <a:schemeClr val="tx2"/>
                          </a:solidFill>
                        </a:rPr>
                        <a:t>ment</a:t>
                      </a:r>
                      <a:r>
                        <a:rPr lang="en-US" sz="1400" b="0" baseline="0" dirty="0" smtClean="0">
                          <a:solidFill>
                            <a:schemeClr val="tx2"/>
                          </a:solidFill>
                        </a:rPr>
                        <a:t> even if child needs to be in residential treatment for a limited time</a:t>
                      </a:r>
                      <a:endParaRPr lang="en-US" sz="1400" b="0" dirty="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Enhance reimbursement for recruitment, development and support of</a:t>
                      </a:r>
                      <a:r>
                        <a:rPr lang="en-US" sz="1400" b="0" baseline="0" dirty="0" smtClean="0">
                          <a:solidFill>
                            <a:schemeClr val="tx2"/>
                          </a:solidFill>
                        </a:rPr>
                        <a:t> foster families</a:t>
                      </a:r>
                      <a:endParaRPr lang="en-US" sz="1400" b="0" dirty="0" smtClean="0">
                        <a:solidFill>
                          <a:schemeClr val="tx2"/>
                        </a:solidFill>
                      </a:endParaRPr>
                    </a:p>
                  </a:txBody>
                  <a:tcPr>
                    <a:solidFill>
                      <a:schemeClr val="accent2">
                        <a:lumMod val="60000"/>
                        <a:lumOff val="40000"/>
                      </a:schemeClr>
                    </a:solidFill>
                  </a:tcPr>
                </a:tc>
                <a:tc>
                  <a:txBody>
                    <a:bodyPr/>
                    <a:lstStyle/>
                    <a:p>
                      <a:pPr algn="ctr"/>
                      <a:endParaRPr lang="en-US" sz="1400" b="0" dirty="0" smtClean="0">
                        <a:solidFill>
                          <a:schemeClr val="tx2"/>
                        </a:solidFill>
                      </a:endParaRPr>
                    </a:p>
                    <a:p>
                      <a:pPr algn="ctr"/>
                      <a:r>
                        <a:rPr lang="en-US" sz="1400" b="0" dirty="0" smtClean="0">
                          <a:solidFill>
                            <a:schemeClr val="tx2"/>
                          </a:solidFill>
                        </a:rPr>
                        <a:t>Increase tax credit for teens, sibling groups and children with  special needs</a:t>
                      </a:r>
                      <a:endParaRPr lang="en-US" sz="1400" b="0" dirty="0">
                        <a:solidFill>
                          <a:schemeClr val="tx2"/>
                        </a:solidFill>
                      </a:endParaRPr>
                    </a:p>
                  </a:txBody>
                  <a:tcPr>
                    <a:solidFill>
                      <a:schemeClr val="accent2">
                        <a:lumMod val="60000"/>
                        <a:lumOff val="40000"/>
                      </a:schemeClr>
                    </a:solidFill>
                  </a:tcPr>
                </a:tc>
              </a:tr>
            </a:tbl>
          </a:graphicData>
        </a:graphic>
      </p:graphicFrame>
      <p:sp>
        <p:nvSpPr>
          <p:cNvPr id="32" name="TextBox 31"/>
          <p:cNvSpPr txBox="1"/>
          <p:nvPr/>
        </p:nvSpPr>
        <p:spPr>
          <a:xfrm>
            <a:off x="6849755" y="1478354"/>
            <a:ext cx="2113725" cy="369332"/>
          </a:xfrm>
          <a:prstGeom prst="rect">
            <a:avLst/>
          </a:prstGeom>
          <a:solidFill>
            <a:schemeClr val="accent1">
              <a:lumMod val="60000"/>
              <a:lumOff val="40000"/>
            </a:schemeClr>
          </a:solidFill>
        </p:spPr>
        <p:txBody>
          <a:bodyPr wrap="square" rtlCol="0">
            <a:spAutoFit/>
          </a:bodyPr>
          <a:lstStyle/>
          <a:p>
            <a:pPr algn="ctr"/>
            <a:r>
              <a:rPr lang="en-US" dirty="0" smtClean="0">
                <a:solidFill>
                  <a:schemeClr val="bg1"/>
                </a:solidFill>
              </a:rPr>
              <a:t>VISION</a:t>
            </a:r>
            <a:endParaRPr lang="en-US" dirty="0">
              <a:solidFill>
                <a:schemeClr val="bg1"/>
              </a:solidFill>
            </a:endParaRPr>
          </a:p>
        </p:txBody>
      </p:sp>
    </p:spTree>
    <p:extLst>
      <p:ext uri="{BB962C8B-B14F-4D97-AF65-F5344CB8AC3E}">
        <p14:creationId xmlns:p14="http://schemas.microsoft.com/office/powerpoint/2010/main" val="66322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AECF_ColorPalette_Office_r1">
  <a:themeElements>
    <a:clrScheme name="AECF_ColorTheme_8_15_12">
      <a:dk1>
        <a:srgbClr val="000000"/>
      </a:dk1>
      <a:lt1>
        <a:srgbClr val="FFFFFF"/>
      </a:lt1>
      <a:dk2>
        <a:srgbClr val="595959"/>
      </a:dk2>
      <a:lt2>
        <a:srgbClr val="EDE4CA"/>
      </a:lt2>
      <a:accent1>
        <a:srgbClr val="97A825"/>
      </a:accent1>
      <a:accent2>
        <a:srgbClr val="849120"/>
      </a:accent2>
      <a:accent3>
        <a:srgbClr val="DA5521"/>
      </a:accent3>
      <a:accent4>
        <a:srgbClr val="E9AF1D"/>
      </a:accent4>
      <a:accent5>
        <a:srgbClr val="005293"/>
      </a:accent5>
      <a:accent6>
        <a:srgbClr val="5A5284"/>
      </a:accent6>
      <a:hlink>
        <a:srgbClr val="005293"/>
      </a:hlink>
      <a:folHlink>
        <a:srgbClr val="0665A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E2S ppt Theme Experiment.thmx</Template>
  <TotalTime>58252</TotalTime>
  <Words>3337</Words>
  <Application>Microsoft Office PowerPoint</Application>
  <PresentationFormat>On-screen Show (4:3)</PresentationFormat>
  <Paragraphs>473</Paragraphs>
  <Slides>23</Slides>
  <Notes>23</Notes>
  <HiddenSlides>0</HiddenSlides>
  <MMClips>0</MMClips>
  <ScaleCrop>false</ScaleCrop>
  <HeadingPairs>
    <vt:vector size="4" baseType="variant">
      <vt:variant>
        <vt:lpstr>Theme</vt:lpstr>
      </vt:variant>
      <vt:variant>
        <vt:i4>11</vt:i4>
      </vt:variant>
      <vt:variant>
        <vt:lpstr>Slide Titles</vt:lpstr>
      </vt:variant>
      <vt:variant>
        <vt:i4>23</vt:i4>
      </vt:variant>
    </vt:vector>
  </HeadingPairs>
  <TitlesOfParts>
    <vt:vector size="34" baseType="lpstr">
      <vt:lpstr>2_Office Theme</vt:lpstr>
      <vt:lpstr>AECF_ColorPalette_Office_r1</vt:lpstr>
      <vt:lpstr>3_Office Theme</vt:lpstr>
      <vt:lpstr>4_Office Theme</vt:lpstr>
      <vt:lpstr>1_AECF_ColorPalette_Office_r1</vt:lpstr>
      <vt:lpstr>2_AECF_ColorPalette_Office_r1</vt:lpstr>
      <vt:lpstr>3_AECF_ColorPalette_Office_r1</vt:lpstr>
      <vt:lpstr>4_AECF_ColorPalette_Office_r1</vt:lpstr>
      <vt:lpstr>5_AECF_ColorPalette_Office_r1</vt:lpstr>
      <vt:lpstr>6_AECF_ColorPalette_Office_r1</vt:lpstr>
      <vt:lpstr>7_AECF_ColorPalette_Office_r1</vt:lpstr>
      <vt:lpstr>PowerPoint Presentation</vt:lpstr>
      <vt:lpstr>Children do best in families </vt:lpstr>
      <vt:lpstr>Areas where financing can make a difference</vt:lpstr>
      <vt:lpstr>Improving permanence and well-being for children</vt:lpstr>
      <vt:lpstr>Limit number of years of federal reimbursement </vt:lpstr>
      <vt:lpstr>Eliminate federal reimbursement for shelter care and non-therapeutic group settings</vt:lpstr>
      <vt:lpstr>Eliminate reimbursement for residential care for children under 13; Limit time in residential treatment for older youth </vt:lpstr>
      <vt:lpstr>IDA program for youth in care at age 16</vt:lpstr>
      <vt:lpstr>Improving family foster care</vt:lpstr>
      <vt:lpstr>All children required to be in licensed homes, with different standards for kin acceptable</vt:lpstr>
      <vt:lpstr>Reimbursement for foster parents even when a  child needs to be in residential treatment for a limited time</vt:lpstr>
      <vt:lpstr>Enhance reimbursement for recruitment, development and support of foster families</vt:lpstr>
      <vt:lpstr>Increase tax credit for teens, sibling groups and children with  special needs </vt:lpstr>
      <vt:lpstr>Building a more capable workforce</vt:lpstr>
      <vt:lpstr>Revise caseworker loan forgiveness program</vt:lpstr>
      <vt:lpstr>Allow reimbursement  for all activities for primary caseworker unit </vt:lpstr>
      <vt:lpstr>Allow reimbursement for competency-based CPS training and training on how to help families</vt:lpstr>
      <vt:lpstr>Separate overhead from direct service (casework) </vt:lpstr>
      <vt:lpstr>Phased-in elimination of income eligibility requirement with reduced federal match </vt:lpstr>
      <vt:lpstr>Funding social and therapeutic services</vt:lpstr>
      <vt:lpstr>Ensuring Medicaid meets therapeutic needs of children and parents involved with child welfare agencies</vt:lpstr>
      <vt:lpstr>Maintaining access to funds that support non-therapeutic services for child welfare-involved families </vt:lpstr>
      <vt:lpstr>Q&amp;A/Comments/Suggestions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zippie</dc:creator>
  <cp:lastModifiedBy>Robert Geen</cp:lastModifiedBy>
  <cp:revision>942</cp:revision>
  <cp:lastPrinted>2013-12-03T20:56:15Z</cp:lastPrinted>
  <dcterms:created xsi:type="dcterms:W3CDTF">2012-07-31T09:32:17Z</dcterms:created>
  <dcterms:modified xsi:type="dcterms:W3CDTF">2013-12-04T23:07:25Z</dcterms:modified>
</cp:coreProperties>
</file>